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5" r:id="rId3"/>
    <p:sldId id="374" r:id="rId4"/>
    <p:sldId id="375" r:id="rId5"/>
    <p:sldId id="377" r:id="rId6"/>
    <p:sldId id="378" r:id="rId7"/>
    <p:sldId id="381" r:id="rId8"/>
    <p:sldId id="382" r:id="rId9"/>
    <p:sldId id="383" r:id="rId10"/>
    <p:sldId id="384" r:id="rId11"/>
    <p:sldId id="385" r:id="rId12"/>
    <p:sldId id="353" r:id="rId13"/>
    <p:sldId id="386" r:id="rId14"/>
    <p:sldId id="305" r:id="rId15"/>
    <p:sldId id="290" r:id="rId16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C8C"/>
    <a:srgbClr val="006600"/>
    <a:srgbClr val="CCECFF"/>
    <a:srgbClr val="99CCFF"/>
    <a:srgbClr val="233E5F"/>
    <a:srgbClr val="4F81BD"/>
    <a:srgbClr val="0F1E3D"/>
    <a:srgbClr val="FF3399"/>
    <a:srgbClr val="FFF35B"/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5" autoAdjust="0"/>
    <p:restoredTop sz="95332" autoAdjust="0"/>
  </p:normalViewPr>
  <p:slideViewPr>
    <p:cSldViewPr>
      <p:cViewPr varScale="1">
        <p:scale>
          <a:sx n="114" d="100"/>
          <a:sy n="114" d="100"/>
        </p:scale>
        <p:origin x="852" y="84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02.04.2023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02.04.2023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203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393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16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74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71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17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19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71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23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53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518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70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 userDrawn="1"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02.04.2023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48">
                <a:latin typeface="Calibri" pitchFamily="34" charset="0"/>
              </a:defRPr>
            </a:lvl1pPr>
            <a:lvl2pPr>
              <a:defRPr sz="1500"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02.04.2023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02.04.2023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02.04.2023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02.04.2023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02.04.2023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02.04.2023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02.04.2023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489373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rgbClr val="99CCFF"/>
                </a:solidFill>
              </a:rPr>
              <a:t>1.6</a:t>
            </a:r>
            <a:r>
              <a:rPr lang="cs-CZ" sz="1400" b="0" baseline="0" dirty="0" smtClean="0">
                <a:solidFill>
                  <a:srgbClr val="99CCFF"/>
                </a:solidFill>
              </a:rPr>
              <a:t> Struktura složek</a:t>
            </a:r>
            <a:endParaRPr lang="pt-BR" sz="1400" b="0" baseline="0" dirty="0" smtClean="0">
              <a:solidFill>
                <a:srgbClr val="99CCFF"/>
              </a:solidFill>
            </a:endParaRPr>
          </a:p>
          <a:p>
            <a:pPr defTabSz="571500"/>
            <a:endParaRPr lang="cs-CZ" sz="1400" b="0" baseline="0" dirty="0" smtClean="0">
              <a:solidFill>
                <a:srgbClr val="99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pocitacich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ocitacich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8000"/>
                <a:satMod val="300000"/>
                <a:lumMod val="99000"/>
                <a:lumOff val="1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486417" y="483518"/>
            <a:ext cx="4445623" cy="1760089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chemeClr val="bg1"/>
                </a:solidFill>
              </a:rPr>
              <a:t>Struktura složek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467544" y="2172034"/>
            <a:ext cx="2179774" cy="327708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1800" dirty="0">
                <a:solidFill>
                  <a:srgbClr val="FFFFFF"/>
                </a:solidFill>
                <a:latin typeface="Calibri" pitchFamily="34" charset="0"/>
              </a:rPr>
              <a:t>Ing. Pavel Roubal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542063"/>
            <a:ext cx="4049954" cy="1253823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Kapitola 1: </a:t>
            </a:r>
            <a:b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Fungování počítače, programy a dokumenty, význam operačního systému.</a:t>
            </a:r>
            <a:endParaRPr lang="cs-CZ" sz="900" b="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1116057" y="4548298"/>
            <a:ext cx="6911921" cy="327708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Pro pohodlné promítnutí prezentace v prohlížeči webu klepněte vpravo nahoře na </a:t>
            </a:r>
            <a:r>
              <a:rPr lang="cs-CZ" sz="1200" dirty="0">
                <a:solidFill>
                  <a:srgbClr val="FFFFFF"/>
                </a:solidFill>
                <a:latin typeface="Calibri" pitchFamily="34" charset="0"/>
              </a:rPr>
              <a:t>Spustit prezentaci</a:t>
            </a: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a pak již pouze klepejte myší nebo mezerníkem…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2699146" y="4155926"/>
            <a:ext cx="3745755" cy="327708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400" dirty="0">
                <a:solidFill>
                  <a:srgbClr val="FFFFFF"/>
                </a:solidFill>
                <a:latin typeface="Calibri" pitchFamily="34" charset="0"/>
                <a:hlinkClick r:id="rId2"/>
              </a:rPr>
              <a:t>www.opocitacich.cz</a:t>
            </a:r>
            <a:endParaRPr lang="cs-CZ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K této prezentaci jsou k dispozici </a:t>
            </a:r>
            <a:r>
              <a:rPr lang="cs-CZ" sz="16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cvičení. Pracovní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sešit pro žáky objednávejte na webu: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Lekce </a:t>
            </a:r>
            <a:r>
              <a:rPr lang="cs-CZ" sz="1800" b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1.6: </a:t>
            </a:r>
            <a:r>
              <a:rPr lang="cs-CZ" sz="18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cs-CZ" sz="18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411510"/>
            <a:ext cx="1577880" cy="1672892"/>
          </a:xfrm>
          <a:prstGeom prst="rect">
            <a:avLst/>
          </a:prstGeom>
          <a:ln w="76200" cmpd="sng">
            <a:solidFill>
              <a:schemeClr val="accent1">
                <a:lumMod val="40000"/>
                <a:lumOff val="60000"/>
              </a:schemeClr>
            </a:solidFill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593942" cy="4005446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sz="1700" b="1" dirty="0" smtClean="0">
                <a:solidFill>
                  <a:srgbClr val="0070C0"/>
                </a:solidFill>
              </a:rPr>
              <a:t>Mazání souborů </a:t>
            </a:r>
            <a:r>
              <a:rPr lang="cs-CZ" sz="1700" dirty="0" smtClean="0"/>
              <a:t>probíhá ve většině systémů ve dvou krocích: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cs-CZ" sz="1700" b="1" dirty="0" smtClean="0">
                <a:solidFill>
                  <a:srgbClr val="0070C0"/>
                </a:solidFill>
              </a:rPr>
              <a:t>Odstraníme</a:t>
            </a:r>
            <a:r>
              <a:rPr lang="cs-CZ" sz="1700" dirty="0" smtClean="0"/>
              <a:t> (smažeme) </a:t>
            </a:r>
            <a:r>
              <a:rPr lang="cs-CZ" sz="1700" b="1" dirty="0" smtClean="0"/>
              <a:t>soubor</a:t>
            </a:r>
            <a:r>
              <a:rPr lang="cs-CZ" sz="1700" dirty="0" smtClean="0"/>
              <a:t>. Ten se však neodstraní úplně, pouze se </a:t>
            </a:r>
            <a:r>
              <a:rPr lang="cs-CZ" sz="1700" b="1" dirty="0" smtClean="0">
                <a:solidFill>
                  <a:srgbClr val="0070C0"/>
                </a:solidFill>
              </a:rPr>
              <a:t>přesune do Koše</a:t>
            </a:r>
            <a:r>
              <a:rPr lang="cs-CZ" sz="1700" dirty="0" smtClean="0"/>
              <a:t>. Přesněji: do složky s názvem </a:t>
            </a:r>
            <a:r>
              <a:rPr lang="cs-CZ" sz="1700" b="1" dirty="0" smtClean="0"/>
              <a:t>Koš</a:t>
            </a:r>
            <a:r>
              <a:rPr lang="cs-CZ" sz="1700" dirty="0" smtClean="0"/>
              <a:t>, která je samozřejmě na  disku počítače.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cs-CZ" sz="1700" b="1" dirty="0" smtClean="0">
                <a:solidFill>
                  <a:srgbClr val="0070C0"/>
                </a:solidFill>
              </a:rPr>
              <a:t>Vysypeme Koš</a:t>
            </a:r>
            <a:r>
              <a:rPr lang="cs-CZ" sz="1700" b="1" dirty="0" smtClean="0"/>
              <a:t>. </a:t>
            </a:r>
            <a:r>
              <a:rPr lang="cs-CZ" sz="1700" dirty="0" smtClean="0"/>
              <a:t>Tím soubory v něm obsažené opravdu zmizí a uvolní místo na disku.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1700" dirty="0" smtClean="0"/>
              <a:t>Dokud Koš </a:t>
            </a:r>
            <a:r>
              <a:rPr lang="cs-CZ" sz="1700" b="1" dirty="0" smtClean="0">
                <a:solidFill>
                  <a:srgbClr val="0070C0"/>
                </a:solidFill>
              </a:rPr>
              <a:t>nevysypeme</a:t>
            </a:r>
            <a:r>
              <a:rPr lang="cs-CZ" sz="1700" dirty="0" smtClean="0"/>
              <a:t>, tak můžeme jeho obsah </a:t>
            </a:r>
            <a:r>
              <a:rPr lang="cs-CZ" sz="1700" b="1" dirty="0" smtClean="0">
                <a:solidFill>
                  <a:srgbClr val="0070C0"/>
                </a:solidFill>
              </a:rPr>
              <a:t>obnovit</a:t>
            </a:r>
            <a:r>
              <a:rPr lang="cs-CZ" sz="1700" dirty="0" smtClean="0"/>
              <a:t>. Obnovené soubory se objeví na svém původním místě.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1700" dirty="0" smtClean="0"/>
              <a:t>(Odstranit objekty je možné min. 4 způsoby.)</a:t>
            </a:r>
            <a:endParaRPr lang="cs-CZ" sz="1700" dirty="0"/>
          </a:p>
          <a:p>
            <a:pPr marL="215979" indent="-215979"/>
            <a:endParaRPr lang="cs-CZ" sz="17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Mazání souborů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95486"/>
            <a:ext cx="3936652" cy="23619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696" y="2643758"/>
            <a:ext cx="3600000" cy="2005006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3995936" y="3075806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499992" y="1635646"/>
            <a:ext cx="15841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7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881974" cy="3645406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sz="1700" b="1" dirty="0" smtClean="0">
                <a:solidFill>
                  <a:srgbClr val="0070C0"/>
                </a:solidFill>
              </a:rPr>
              <a:t>Komprese</a:t>
            </a:r>
            <a:r>
              <a:rPr lang="cs-CZ" sz="1700" b="1" dirty="0" smtClean="0"/>
              <a:t> (také komprimace) </a:t>
            </a:r>
            <a:r>
              <a:rPr lang="cs-CZ" sz="1700" dirty="0" smtClean="0"/>
              <a:t>je „zhuštění“, umístění více souborů do </a:t>
            </a:r>
            <a:r>
              <a:rPr lang="cs-CZ" sz="1700" b="1" dirty="0" smtClean="0"/>
              <a:t>jednoho souboru</a:t>
            </a:r>
            <a:r>
              <a:rPr lang="cs-CZ" sz="1700" dirty="0" smtClean="0"/>
              <a:t>.</a:t>
            </a:r>
          </a:p>
          <a:p>
            <a:pPr marL="215979" indent="-215979">
              <a:spcBef>
                <a:spcPts val="1200"/>
              </a:spcBef>
            </a:pPr>
            <a:r>
              <a:rPr lang="cs-CZ" sz="1700" b="1" dirty="0" smtClean="0"/>
              <a:t>Nejčastěji se používá kompresní formát </a:t>
            </a:r>
            <a:r>
              <a:rPr lang="cs-CZ" sz="1700" b="1" dirty="0" smtClean="0">
                <a:solidFill>
                  <a:srgbClr val="0070C0"/>
                </a:solidFill>
              </a:rPr>
              <a:t>ZIP</a:t>
            </a:r>
            <a:r>
              <a:rPr lang="cs-CZ" sz="1700" b="1" dirty="0" smtClean="0"/>
              <a:t>,  </a:t>
            </a:r>
            <a:r>
              <a:rPr lang="cs-CZ" sz="1700" dirty="0" smtClean="0"/>
              <a:t>výsledný soubor proto má příponu </a:t>
            </a:r>
            <a:r>
              <a:rPr lang="cs-CZ" sz="1700" b="1" dirty="0" smtClean="0"/>
              <a:t>.ZIP</a:t>
            </a:r>
            <a:endParaRPr lang="cs-CZ" sz="1700" b="1" dirty="0"/>
          </a:p>
          <a:p>
            <a:pPr marL="215979" indent="-215979">
              <a:spcBef>
                <a:spcPts val="1200"/>
              </a:spcBef>
            </a:pPr>
            <a:r>
              <a:rPr lang="cs-CZ" sz="1700" dirty="0" smtClean="0">
                <a:solidFill>
                  <a:srgbClr val="345C8C"/>
                </a:solidFill>
              </a:rPr>
              <a:t>Pozor, systém MS Windows označuje tento soubor termínem </a:t>
            </a:r>
            <a:r>
              <a:rPr lang="cs-CZ" sz="1700" i="1" dirty="0" smtClean="0">
                <a:solidFill>
                  <a:srgbClr val="345C8C"/>
                </a:solidFill>
              </a:rPr>
              <a:t>Komprimovaná složka</a:t>
            </a:r>
            <a:r>
              <a:rPr lang="cs-CZ" sz="1700" dirty="0" smtClean="0">
                <a:solidFill>
                  <a:srgbClr val="345C8C"/>
                </a:solidFill>
              </a:rPr>
              <a:t>. Není to však složka, ale </a:t>
            </a:r>
            <a:r>
              <a:rPr lang="cs-CZ" sz="1700" b="1" dirty="0" smtClean="0">
                <a:solidFill>
                  <a:srgbClr val="C00000"/>
                </a:solidFill>
              </a:rPr>
              <a:t>jeden</a:t>
            </a:r>
            <a:r>
              <a:rPr lang="cs-CZ" sz="1700" dirty="0" smtClean="0">
                <a:solidFill>
                  <a:srgbClr val="C00000"/>
                </a:solidFill>
              </a:rPr>
              <a:t> </a:t>
            </a:r>
            <a:r>
              <a:rPr lang="cs-CZ" sz="1700" b="1" dirty="0" smtClean="0">
                <a:solidFill>
                  <a:srgbClr val="C00000"/>
                </a:solidFill>
              </a:rPr>
              <a:t>soubor</a:t>
            </a:r>
            <a:r>
              <a:rPr lang="cs-CZ" sz="1700" dirty="0" smtClean="0">
                <a:solidFill>
                  <a:srgbClr val="345C8C"/>
                </a:solidFill>
              </a:rPr>
              <a:t>.</a:t>
            </a:r>
          </a:p>
          <a:p>
            <a:pPr marL="215979" indent="-215979">
              <a:spcBef>
                <a:spcPts val="1200"/>
              </a:spcBef>
            </a:pPr>
            <a:r>
              <a:rPr lang="cs-CZ" sz="1700" dirty="0" smtClean="0"/>
              <a:t>Jeho hlavní výhodou je, že tento jeden soubor může obsahovat stovky souborů, dá se však poslat (sdílet) jako jeden. </a:t>
            </a:r>
            <a:endParaRPr lang="cs-CZ" sz="1700" dirty="0"/>
          </a:p>
          <a:p>
            <a:pPr marL="215979" indent="-215979">
              <a:spcBef>
                <a:spcPts val="1200"/>
              </a:spcBef>
            </a:pPr>
            <a:r>
              <a:rPr lang="cs-CZ" sz="1700" dirty="0" smtClean="0"/>
              <a:t>Využívá se také pro zálohování dat.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Práce se soubory – komprimované „složky“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7" y="771550"/>
            <a:ext cx="3299274" cy="194794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64087" y="2931790"/>
            <a:ext cx="327594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1600" dirty="0" smtClean="0">
                <a:solidFill>
                  <a:schemeClr val="tx1"/>
                </a:solidFill>
              </a:rPr>
              <a:t>Původní </a:t>
            </a:r>
            <a:r>
              <a:rPr lang="cs-CZ" sz="1600" dirty="0">
                <a:solidFill>
                  <a:schemeClr val="tx1"/>
                </a:solidFill>
              </a:rPr>
              <a:t>účel, tj. </a:t>
            </a:r>
            <a:r>
              <a:rPr lang="cs-CZ" sz="1600" b="1" dirty="0">
                <a:solidFill>
                  <a:srgbClr val="0070C0"/>
                </a:solidFill>
              </a:rPr>
              <a:t>zmenšení místa</a:t>
            </a:r>
            <a:r>
              <a:rPr lang="cs-CZ" sz="1600" dirty="0">
                <a:solidFill>
                  <a:schemeClr val="tx1"/>
                </a:solidFill>
              </a:rPr>
              <a:t>, dnes většinou </a:t>
            </a:r>
            <a:r>
              <a:rPr lang="cs-CZ" sz="1600" dirty="0" smtClean="0">
                <a:solidFill>
                  <a:schemeClr val="tx1"/>
                </a:solidFill>
              </a:rPr>
              <a:t>příliš nefunguje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Téměř </a:t>
            </a:r>
            <a:r>
              <a:rPr lang="cs-CZ" sz="1600" dirty="0">
                <a:solidFill>
                  <a:schemeClr val="tx1"/>
                </a:solidFill>
              </a:rPr>
              <a:t>všechny typy souborů </a:t>
            </a:r>
            <a:r>
              <a:rPr lang="cs-CZ" sz="1600" b="1" dirty="0" smtClean="0">
                <a:solidFill>
                  <a:srgbClr val="0070C0"/>
                </a:solidFill>
              </a:rPr>
              <a:t>používají </a:t>
            </a:r>
            <a:r>
              <a:rPr lang="cs-CZ" sz="1600" b="1" dirty="0">
                <a:solidFill>
                  <a:srgbClr val="0070C0"/>
                </a:solidFill>
              </a:rPr>
              <a:t>kompresi </a:t>
            </a:r>
            <a:r>
              <a:rPr lang="cs-CZ" sz="1600" b="1" dirty="0" smtClean="0">
                <a:solidFill>
                  <a:srgbClr val="0070C0"/>
                </a:solidFill>
              </a:rPr>
              <a:t>již při </a:t>
            </a:r>
            <a:r>
              <a:rPr lang="cs-CZ" sz="1600" b="1" dirty="0">
                <a:solidFill>
                  <a:srgbClr val="0070C0"/>
                </a:solidFill>
              </a:rPr>
              <a:t>ukládání </a:t>
            </a:r>
            <a:r>
              <a:rPr lang="cs-CZ" sz="1600" dirty="0" smtClean="0">
                <a:solidFill>
                  <a:schemeClr val="tx1"/>
                </a:solidFill>
              </a:rPr>
              <a:t>a další </a:t>
            </a:r>
            <a:r>
              <a:rPr lang="cs-CZ" sz="1600" dirty="0">
                <a:solidFill>
                  <a:schemeClr val="tx1"/>
                </a:solidFill>
              </a:rPr>
              <a:t>komprese není možná.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i="1" dirty="0" smtClean="0">
                <a:solidFill>
                  <a:schemeClr val="tx1"/>
                </a:solidFill>
              </a:rPr>
              <a:t>(Více v části o kódování informací.)</a:t>
            </a:r>
            <a:endParaRPr lang="cs-CZ" sz="1600" i="1" dirty="0">
              <a:solidFill>
                <a:schemeClr val="tx1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6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624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771550"/>
            <a:ext cx="5112568" cy="38164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1600" b="1" dirty="0" smtClean="0"/>
              <a:t>A to doslova. </a:t>
            </a:r>
            <a:r>
              <a:rPr lang="cs-CZ" sz="1600" dirty="0" smtClean="0"/>
              <a:t>Po vysypání Koše </a:t>
            </a:r>
            <a:r>
              <a:rPr lang="cs-CZ" sz="1600" b="1" dirty="0" smtClean="0"/>
              <a:t>zůstanou všechny souboru </a:t>
            </a:r>
            <a:r>
              <a:rPr lang="cs-CZ" sz="1600" dirty="0" smtClean="0"/>
              <a:t>stále (zatím) </a:t>
            </a:r>
            <a:r>
              <a:rPr lang="cs-CZ" sz="1600" b="1" dirty="0" smtClean="0"/>
              <a:t>na disku</a:t>
            </a:r>
            <a:r>
              <a:rPr lang="cs-CZ" sz="1600" dirty="0" smtClean="0"/>
              <a:t> a dají se obnovit.</a:t>
            </a:r>
          </a:p>
          <a:p>
            <a:pPr>
              <a:spcBef>
                <a:spcPts val="600"/>
              </a:spcBef>
            </a:pPr>
            <a:r>
              <a:rPr lang="cs-CZ" sz="1600" dirty="0" smtClean="0"/>
              <a:t>Jak je to možné? Plyne to ze struktury disku. Ten má (zjednodušeně řečeno) dvě části:</a:t>
            </a:r>
          </a:p>
          <a:p>
            <a:pPr marL="432044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70C0"/>
                </a:solidFill>
              </a:rPr>
              <a:t>Oblast dat</a:t>
            </a:r>
            <a:r>
              <a:rPr lang="cs-CZ" sz="1600" dirty="0" smtClean="0"/>
              <a:t>, kde jsou jednotlivé soubory.</a:t>
            </a:r>
          </a:p>
          <a:p>
            <a:pPr marL="432044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70C0"/>
                </a:solidFill>
              </a:rPr>
              <a:t>Oblast – tabulku</a:t>
            </a:r>
            <a:r>
              <a:rPr lang="cs-CZ" sz="1600" dirty="0" smtClean="0"/>
              <a:t>, kde je napsáno, </a:t>
            </a:r>
            <a:r>
              <a:rPr lang="cs-CZ" sz="1600" b="1" dirty="0" smtClean="0"/>
              <a:t>kde jednotlivé  soubory na disku jsou</a:t>
            </a:r>
            <a:r>
              <a:rPr lang="cs-CZ" sz="1600" dirty="0" smtClean="0"/>
              <a:t>. </a:t>
            </a:r>
            <a:r>
              <a:rPr lang="cs-CZ" sz="1600" b="1" dirty="0" smtClean="0"/>
              <a:t>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>
                <a:solidFill>
                  <a:srgbClr val="0070C0"/>
                </a:solidFill>
              </a:rPr>
              <a:t>Vysypání Koše </a:t>
            </a:r>
            <a:r>
              <a:rPr lang="cs-CZ" sz="1600" b="1" dirty="0" smtClean="0"/>
              <a:t>znamená, </a:t>
            </a:r>
            <a:r>
              <a:rPr lang="cs-CZ" sz="1600" dirty="0" smtClean="0"/>
              <a:t>že systém si v tabulce umístění dat </a:t>
            </a:r>
            <a:r>
              <a:rPr lang="cs-CZ" sz="1600" b="1" dirty="0" smtClean="0">
                <a:solidFill>
                  <a:srgbClr val="0070C0"/>
                </a:solidFill>
              </a:rPr>
              <a:t>označí místo</a:t>
            </a:r>
            <a:r>
              <a:rPr lang="cs-CZ" sz="1600" dirty="0" smtClean="0"/>
              <a:t>, kde tyto soubory byly, </a:t>
            </a:r>
            <a:r>
              <a:rPr lang="cs-CZ" sz="1600" b="1" dirty="0" smtClean="0">
                <a:solidFill>
                  <a:srgbClr val="0070C0"/>
                </a:solidFill>
              </a:rPr>
              <a:t>jako prázdné</a:t>
            </a:r>
            <a:r>
              <a:rPr lang="cs-CZ" sz="1600" b="1" dirty="0" smtClean="0"/>
              <a:t>. Soubory tedy nelikviduje, stále na fyzicky disku jsou.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Zcela náhodně jsou však tyto soubory </a:t>
            </a:r>
            <a:r>
              <a:rPr lang="cs-CZ" sz="1600" b="1" dirty="0" smtClean="0">
                <a:solidFill>
                  <a:srgbClr val="0070C0"/>
                </a:solidFill>
              </a:rPr>
              <a:t>přepsány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novými</a:t>
            </a:r>
            <a:r>
              <a:rPr lang="cs-CZ" sz="1600" dirty="0" smtClean="0"/>
              <a:t>. </a:t>
            </a:r>
            <a:r>
              <a:rPr lang="cs-CZ" sz="1600" b="1" dirty="0" smtClean="0"/>
              <a:t>Obnova</a:t>
            </a:r>
            <a:r>
              <a:rPr lang="cs-CZ" sz="1600" dirty="0" smtClean="0"/>
              <a:t> je tedy možná jen někdy a hodně závisí na čase, který uplynul od smazání a vysypání souborů.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Systém se s tím nemaže…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7308304" y="141329"/>
            <a:ext cx="1656184" cy="34218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CCECFF"/>
                </a:solidFill>
                <a:latin typeface="Calibri" panose="020F0502020204030204" pitchFamily="34" charset="0"/>
              </a:rPr>
              <a:t>Pro zájemce o IT</a:t>
            </a:r>
            <a:endParaRPr lang="cs-CZ" sz="1400" b="1" dirty="0">
              <a:solidFill>
                <a:srgbClr val="CCEC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10" y="915566"/>
            <a:ext cx="3691978" cy="2865356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28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624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771550"/>
            <a:ext cx="4968552" cy="38164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1700" dirty="0" smtClean="0"/>
              <a:t>Některé programy (programovací jazyky, GIMP…) ukazují místo složek </a:t>
            </a:r>
            <a:r>
              <a:rPr lang="cs-CZ" sz="1700" b="1" dirty="0" smtClean="0"/>
              <a:t>Obrázky, Stažené soubory </a:t>
            </a:r>
            <a:r>
              <a:rPr lang="cs-CZ" sz="1700" dirty="0" smtClean="0"/>
              <a:t>atd. složky s názvy </a:t>
            </a:r>
            <a:r>
              <a:rPr lang="cs-CZ" sz="1700" b="1" dirty="0" err="1" smtClean="0">
                <a:solidFill>
                  <a:srgbClr val="0070C0"/>
                </a:solidFill>
              </a:rPr>
              <a:t>Pictures</a:t>
            </a:r>
            <a:r>
              <a:rPr lang="cs-CZ" sz="1700" b="1" dirty="0" smtClean="0"/>
              <a:t>,</a:t>
            </a:r>
            <a:r>
              <a:rPr lang="cs-CZ" sz="1700" b="1" dirty="0" smtClean="0">
                <a:solidFill>
                  <a:srgbClr val="C00000"/>
                </a:solidFill>
              </a:rPr>
              <a:t> </a:t>
            </a:r>
            <a:r>
              <a:rPr lang="cs-CZ" sz="1700" b="1" dirty="0" err="1" smtClean="0">
                <a:solidFill>
                  <a:srgbClr val="0070C0"/>
                </a:solidFill>
              </a:rPr>
              <a:t>Downloads</a:t>
            </a:r>
            <a:r>
              <a:rPr lang="cs-CZ" sz="1700" b="1" dirty="0" smtClean="0">
                <a:solidFill>
                  <a:srgbClr val="C00000"/>
                </a:solidFill>
              </a:rPr>
              <a:t> </a:t>
            </a:r>
            <a:r>
              <a:rPr lang="cs-CZ" sz="1700" dirty="0" smtClean="0"/>
              <a:t>apod.</a:t>
            </a:r>
          </a:p>
          <a:p>
            <a:pPr>
              <a:spcBef>
                <a:spcPts val="600"/>
              </a:spcBef>
            </a:pPr>
            <a:r>
              <a:rPr lang="cs-CZ" sz="1700" dirty="0" smtClean="0"/>
              <a:t>Jak je to možné?</a:t>
            </a:r>
          </a:p>
          <a:p>
            <a:pPr>
              <a:spcBef>
                <a:spcPts val="600"/>
              </a:spcBef>
            </a:pPr>
            <a:r>
              <a:rPr lang="cs-CZ" sz="1700" dirty="0" smtClean="0"/>
              <a:t>Názvy složek, které se opravdu </a:t>
            </a:r>
            <a:r>
              <a:rPr lang="cs-CZ" sz="1700" b="1" dirty="0" smtClean="0">
                <a:solidFill>
                  <a:srgbClr val="0070C0"/>
                </a:solidFill>
              </a:rPr>
              <a:t>fyzicky</a:t>
            </a:r>
            <a:r>
              <a:rPr lang="cs-CZ" sz="1700" dirty="0" smtClean="0"/>
              <a:t> nacházejí na disku, jsou </a:t>
            </a:r>
            <a:r>
              <a:rPr lang="cs-CZ" sz="1700" b="1" dirty="0" smtClean="0"/>
              <a:t>na všech počítačích se systémem MS Windows anglické</a:t>
            </a:r>
            <a:r>
              <a:rPr lang="cs-CZ" sz="17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sz="1700" dirty="0" smtClean="0"/>
              <a:t>Systémové okno však při jejich zobrazení načte jejich </a:t>
            </a:r>
            <a:r>
              <a:rPr lang="cs-CZ" sz="1700" b="1" dirty="0" smtClean="0">
                <a:solidFill>
                  <a:srgbClr val="0070C0"/>
                </a:solidFill>
              </a:rPr>
              <a:t>překlad podle jazyku systému</a:t>
            </a:r>
            <a:r>
              <a:rPr lang="cs-CZ" sz="17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sz="1700" b="1" dirty="0" smtClean="0"/>
              <a:t>Programy</a:t>
            </a:r>
            <a:r>
              <a:rPr lang="cs-CZ" sz="1700" dirty="0" smtClean="0"/>
              <a:t>, které systémové dialogové okno </a:t>
            </a:r>
            <a:r>
              <a:rPr lang="cs-CZ" sz="1700" b="1" dirty="0" smtClean="0"/>
              <a:t>nepoužívají</a:t>
            </a:r>
            <a:r>
              <a:rPr lang="cs-CZ" sz="1700" dirty="0" smtClean="0"/>
              <a:t>, proto vidí původní anglické názvy.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Názvy složek…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7308304" y="141329"/>
            <a:ext cx="1656184" cy="34218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CCECFF"/>
                </a:solidFill>
                <a:latin typeface="Calibri" panose="020F0502020204030204" pitchFamily="34" charset="0"/>
              </a:rPr>
              <a:t>Pro zájemce o IT</a:t>
            </a:r>
            <a:endParaRPr lang="cs-CZ" sz="1400" b="1" dirty="0">
              <a:solidFill>
                <a:srgbClr val="CCEC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617" y="915566"/>
            <a:ext cx="3888032" cy="2932420"/>
          </a:xfrm>
          <a:prstGeom prst="rect">
            <a:avLst/>
          </a:prstGeom>
        </p:spPr>
      </p:pic>
      <p:cxnSp>
        <p:nvCxnSpPr>
          <p:cNvPr id="11" name="Pravoúhlá spojnice 10"/>
          <p:cNvCxnSpPr/>
          <p:nvPr/>
        </p:nvCxnSpPr>
        <p:spPr>
          <a:xfrm flipV="1">
            <a:off x="4644008" y="2643758"/>
            <a:ext cx="2088232" cy="1296144"/>
          </a:xfrm>
          <a:prstGeom prst="bentConnector3">
            <a:avLst>
              <a:gd name="adj1" fmla="val 99774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91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/>
              <a:t>ROUBAL, Pavel.</a:t>
            </a:r>
            <a:r>
              <a:rPr lang="cs-CZ" sz="1350" i="1" dirty="0"/>
              <a:t> Informatika a výpočetní technika pro střední školy: [kompletní látka pro nižší </a:t>
            </a:r>
            <a:r>
              <a:rPr lang="cs-CZ" sz="1350" i="1" dirty="0" smtClean="0"/>
              <a:t/>
            </a:r>
            <a:br>
              <a:rPr lang="cs-CZ" sz="1350" i="1" dirty="0" smtClean="0"/>
            </a:br>
            <a:r>
              <a:rPr lang="cs-CZ" sz="1350" i="1" dirty="0" smtClean="0"/>
              <a:t>a </a:t>
            </a:r>
            <a:r>
              <a:rPr lang="cs-CZ" sz="1350" i="1" dirty="0"/>
              <a:t>vyšší úroveň státní maturity]. </a:t>
            </a:r>
            <a:r>
              <a:rPr lang="cs-CZ" sz="1350" dirty="0"/>
              <a:t>2. vydání. Brno: </a:t>
            </a:r>
            <a:r>
              <a:rPr lang="cs-CZ" sz="1350" dirty="0" err="1"/>
              <a:t>Computer</a:t>
            </a:r>
            <a:r>
              <a:rPr lang="cs-CZ" sz="1350" dirty="0"/>
              <a:t> </a:t>
            </a:r>
            <a:r>
              <a:rPr lang="cs-CZ" sz="1350" dirty="0" err="1"/>
              <a:t>Press</a:t>
            </a:r>
            <a:r>
              <a:rPr lang="cs-CZ" sz="1350" dirty="0"/>
              <a:t>, </a:t>
            </a:r>
            <a:r>
              <a:rPr lang="cs-CZ" sz="1350" dirty="0" smtClean="0"/>
              <a:t>2019. </a:t>
            </a:r>
            <a:r>
              <a:rPr lang="cs-CZ" sz="1350" dirty="0"/>
              <a:t>Česká škola (</a:t>
            </a:r>
            <a:r>
              <a:rPr lang="cs-CZ" sz="1350" dirty="0" err="1"/>
              <a:t>Computer</a:t>
            </a:r>
            <a:r>
              <a:rPr lang="cs-CZ" sz="1350" dirty="0"/>
              <a:t> </a:t>
            </a:r>
            <a:r>
              <a:rPr lang="cs-CZ" sz="1350" dirty="0" err="1"/>
              <a:t>Press</a:t>
            </a:r>
            <a:r>
              <a:rPr lang="cs-CZ" sz="1350" dirty="0"/>
              <a:t>). </a:t>
            </a:r>
            <a:r>
              <a:rPr lang="cs-CZ" sz="1350" dirty="0" smtClean="0"/>
              <a:t/>
            </a:r>
            <a:br>
              <a:rPr lang="cs-CZ" sz="1350" dirty="0" smtClean="0"/>
            </a:br>
            <a:r>
              <a:rPr lang="cs-CZ" sz="1350" dirty="0" smtClean="0"/>
              <a:t>ISBN </a:t>
            </a:r>
            <a:r>
              <a:rPr lang="cs-CZ" sz="1350" dirty="0"/>
              <a:t>978-80-251-4951-5</a:t>
            </a:r>
            <a:r>
              <a:rPr lang="cs-CZ" sz="1350" dirty="0" smtClean="0"/>
              <a:t>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/>
              <a:t>ROUBAL, Pavel. </a:t>
            </a:r>
            <a:r>
              <a:rPr lang="cs-CZ" sz="1350" i="1" dirty="0"/>
              <a:t>Počítač pro učitele. </a:t>
            </a:r>
            <a:r>
              <a:rPr lang="cs-CZ" sz="1350" dirty="0"/>
              <a:t>Brno: </a:t>
            </a:r>
            <a:r>
              <a:rPr lang="cs-CZ" sz="1350" dirty="0" err="1"/>
              <a:t>Computer</a:t>
            </a:r>
            <a:r>
              <a:rPr lang="cs-CZ" sz="1350" dirty="0"/>
              <a:t> </a:t>
            </a:r>
            <a:r>
              <a:rPr lang="cs-CZ" sz="1350" dirty="0" err="1"/>
              <a:t>Press</a:t>
            </a:r>
            <a:r>
              <a:rPr lang="cs-CZ" sz="1350" dirty="0"/>
              <a:t>, 2009. ISBN 978-80-251-2226-6.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 err="1" smtClean="0"/>
              <a:t>OpenPhoto</a:t>
            </a:r>
            <a:r>
              <a:rPr lang="cs-CZ" sz="1350" dirty="0" smtClean="0"/>
              <a:t> </a:t>
            </a:r>
            <a:r>
              <a:rPr lang="cs-CZ" sz="1350" dirty="0" err="1"/>
              <a:t>Gallery</a:t>
            </a:r>
            <a:r>
              <a:rPr lang="cs-CZ" sz="1350" dirty="0"/>
              <a:t>. [online]. [cit. 2009-04-05]. Dostupný z URL: &lt; http://openphoto.net/gallery/index.html </a:t>
            </a:r>
            <a:r>
              <a:rPr lang="cs-CZ" sz="1350" dirty="0" smtClean="0"/>
              <a:t>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 smtClean="0"/>
              <a:t>Pixabay.com. </a:t>
            </a:r>
            <a:r>
              <a:rPr lang="cs-CZ" sz="1350" dirty="0"/>
              <a:t>[online]. [cit. </a:t>
            </a:r>
            <a:r>
              <a:rPr lang="cs-CZ" sz="1350" dirty="0" smtClean="0"/>
              <a:t>2020-04-05</a:t>
            </a:r>
            <a:r>
              <a:rPr lang="cs-CZ" sz="1350" dirty="0"/>
              <a:t>]. Dostupný z URL: &lt; https://pixabay.com</a:t>
            </a:r>
            <a:r>
              <a:rPr lang="cs-CZ" sz="1350" dirty="0" smtClean="0"/>
              <a:t>/&gt;.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 err="1"/>
              <a:t>Wikimedia</a:t>
            </a:r>
            <a:r>
              <a:rPr lang="cs-CZ" sz="1350" dirty="0"/>
              <a:t> </a:t>
            </a:r>
            <a:r>
              <a:rPr lang="cs-CZ" sz="1350" dirty="0" err="1"/>
              <a:t>Commons</a:t>
            </a:r>
            <a:r>
              <a:rPr lang="cs-CZ" sz="1350" dirty="0"/>
              <a:t>[online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2020-01-09]. </a:t>
            </a:r>
            <a:r>
              <a:rPr lang="cs-CZ" sz="1350" dirty="0"/>
              <a:t>Dostupný z https://</a:t>
            </a:r>
            <a:r>
              <a:rPr lang="cs-CZ" sz="1350" dirty="0" smtClean="0"/>
              <a:t>commons.wikimedia.org/wiki/Main_Page </a:t>
            </a: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  <p:pic>
        <p:nvPicPr>
          <p:cNvPr id="1026" name="Picture 2" descr="ekn000168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4596" y="57610"/>
            <a:ext cx="1205343" cy="170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79" y="87805"/>
            <a:ext cx="8495904" cy="467721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Konec lekce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1421982" y="1707654"/>
            <a:ext cx="63000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cs-CZ" sz="1500" b="1" dirty="0">
                <a:latin typeface="Calibri" panose="020F0502020204030204" pitchFamily="34" charset="0"/>
              </a:rPr>
              <a:t>© Ing. Pavel Roubal 2020. </a:t>
            </a:r>
          </a:p>
          <a:p>
            <a:pPr algn="ctr">
              <a:spcBef>
                <a:spcPts val="900"/>
              </a:spcBef>
            </a:pPr>
            <a:r>
              <a:rPr lang="cs-CZ" sz="1500" b="1" dirty="0">
                <a:latin typeface="Calibri" panose="020F0502020204030204" pitchFamily="34" charset="0"/>
              </a:rPr>
              <a:t>Tento dokument podléhá autorskému zákonu. </a:t>
            </a:r>
            <a:endParaRPr lang="cs-CZ" sz="1500" b="1" dirty="0" smtClean="0">
              <a:latin typeface="Calibri" panose="020F0502020204030204" pitchFamily="34" charset="0"/>
            </a:endParaRPr>
          </a:p>
          <a:p>
            <a:pPr algn="ctr">
              <a:spcBef>
                <a:spcPts val="900"/>
              </a:spcBef>
            </a:pPr>
            <a:r>
              <a:rPr lang="cs-CZ" sz="1500" dirty="0" smtClean="0">
                <a:latin typeface="Calibri" panose="020F0502020204030204" pitchFamily="34" charset="0"/>
              </a:rPr>
              <a:t>Proto </a:t>
            </a:r>
            <a:r>
              <a:rPr lang="cs-CZ" sz="1500" dirty="0">
                <a:latin typeface="Calibri" panose="020F0502020204030204" pitchFamily="34" charset="0"/>
              </a:rPr>
              <a:t>prosím, abyste ho nešířili a používali ho pouze pro účely výuky ve spojení s pracovním sešitem. 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1585343" y="4127312"/>
            <a:ext cx="597334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699123" y="3262817"/>
            <a:ext cx="3745755" cy="327708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400" dirty="0">
                <a:solidFill>
                  <a:srgbClr val="FFFFFF"/>
                </a:solidFill>
                <a:latin typeface="Calibri" pitchFamily="34" charset="0"/>
                <a:hlinkClick r:id="rId2"/>
              </a:rPr>
              <a:t>www.opocitacich.cz</a:t>
            </a:r>
            <a:endParaRPr lang="cs-CZ" sz="2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809966" cy="4005446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52" b="1" dirty="0">
                <a:solidFill>
                  <a:srgbClr val="0070C0"/>
                </a:solidFill>
              </a:rPr>
              <a:t>Programy</a:t>
            </a:r>
            <a:r>
              <a:rPr lang="cs-CZ" sz="1652" b="1" dirty="0"/>
              <a:t> </a:t>
            </a:r>
            <a:r>
              <a:rPr lang="cs-CZ" sz="1652" dirty="0"/>
              <a:t>jsou nástroje pro naši práci, pomocí nich prohlížíme, vytváříme nebo upravujeme dokumenty (například: MS Word, Malování, Počasí…).</a:t>
            </a:r>
          </a:p>
          <a:p>
            <a:pPr marL="215979" indent="-215979">
              <a:spcBef>
                <a:spcPts val="600"/>
              </a:spcBef>
            </a:pPr>
            <a:r>
              <a:rPr lang="cs-CZ" sz="1652" b="1" dirty="0">
                <a:solidFill>
                  <a:srgbClr val="0070C0"/>
                </a:solidFill>
              </a:rPr>
              <a:t>Dokumenty</a:t>
            </a:r>
            <a:r>
              <a:rPr lang="cs-CZ" sz="1652" b="1" dirty="0"/>
              <a:t> </a:t>
            </a:r>
            <a:r>
              <a:rPr lang="cs-CZ" sz="1652" dirty="0"/>
              <a:t>vytváříme nebo jen zobrazujeme pomocí programů.</a:t>
            </a:r>
          </a:p>
          <a:p>
            <a:pPr marL="215979" indent="-215979">
              <a:spcBef>
                <a:spcPts val="600"/>
              </a:spcBef>
            </a:pPr>
            <a:r>
              <a:rPr lang="cs-CZ" sz="1652" b="1" dirty="0"/>
              <a:t>Programy a dokumenty </a:t>
            </a:r>
            <a:r>
              <a:rPr lang="cs-CZ" sz="1652" dirty="0"/>
              <a:t>se obecně označují výrazem </a:t>
            </a:r>
            <a:r>
              <a:rPr lang="cs-CZ" sz="1652" b="1" dirty="0" smtClean="0"/>
              <a:t>soubory</a:t>
            </a:r>
            <a:r>
              <a:rPr lang="cs-CZ" sz="1652" b="1" dirty="0"/>
              <a:t>. </a:t>
            </a:r>
            <a:r>
              <a:rPr lang="cs-CZ" sz="1652" b="1" dirty="0" smtClean="0">
                <a:solidFill>
                  <a:srgbClr val="0070C0"/>
                </a:solidFill>
              </a:rPr>
              <a:t>Vše, co je uloženo na disku počítače </a:t>
            </a:r>
            <a:r>
              <a:rPr lang="cs-CZ" sz="1652" b="1" dirty="0">
                <a:solidFill>
                  <a:srgbClr val="0070C0"/>
                </a:solidFill>
              </a:rPr>
              <a:t>jsou tedy soubory</a:t>
            </a:r>
            <a:r>
              <a:rPr lang="cs-CZ" sz="1652" b="1" dirty="0" smtClean="0">
                <a:solidFill>
                  <a:srgbClr val="0070C0"/>
                </a:solidFill>
              </a:rPr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652" dirty="0"/>
              <a:t>Jestliže se podíváme v programu </a:t>
            </a:r>
            <a:r>
              <a:rPr lang="cs-CZ" sz="1652" b="1" dirty="0">
                <a:solidFill>
                  <a:srgbClr val="0070C0"/>
                </a:solidFill>
              </a:rPr>
              <a:t>Průzkumník</a:t>
            </a:r>
            <a:r>
              <a:rPr lang="cs-CZ" sz="1652" dirty="0"/>
              <a:t> na disk počítače, najdeme tam tisíce souborů. </a:t>
            </a:r>
            <a:endParaRPr lang="cs-CZ" sz="1652" dirty="0" smtClean="0"/>
          </a:p>
          <a:p>
            <a:pPr marL="215979" indent="-215979">
              <a:spcBef>
                <a:spcPts val="600"/>
              </a:spcBef>
            </a:pPr>
            <a:r>
              <a:rPr lang="cs-CZ" sz="1652" b="1" dirty="0" smtClean="0"/>
              <a:t>Dokumenty</a:t>
            </a:r>
            <a:r>
              <a:rPr lang="cs-CZ" sz="1652" dirty="0" smtClean="0"/>
              <a:t> </a:t>
            </a:r>
            <a:r>
              <a:rPr lang="cs-CZ" sz="1652" dirty="0"/>
              <a:t>většinou </a:t>
            </a:r>
            <a:r>
              <a:rPr lang="cs-CZ" sz="1652" dirty="0" smtClean="0"/>
              <a:t>vidíme, </a:t>
            </a:r>
            <a:r>
              <a:rPr lang="cs-CZ" sz="1652" b="1" dirty="0" smtClean="0"/>
              <a:t>programy</a:t>
            </a:r>
            <a:r>
              <a:rPr lang="cs-CZ" sz="1652" dirty="0" smtClean="0"/>
              <a:t> </a:t>
            </a:r>
            <a:r>
              <a:rPr lang="cs-CZ" sz="1652" dirty="0"/>
              <a:t>se před námi „skrývají“. Nepotřebujeme je přímo vidět, stačí vědět, jak se spustí, </a:t>
            </a:r>
            <a:r>
              <a:rPr lang="cs-CZ" sz="1652" dirty="0" smtClean="0"/>
              <a:t>znát, kde </a:t>
            </a:r>
            <a:r>
              <a:rPr lang="cs-CZ" sz="1652" dirty="0"/>
              <a:t>najdeme dlaždici nebo </a:t>
            </a:r>
            <a:r>
              <a:rPr lang="cs-CZ" sz="1652" b="1" dirty="0"/>
              <a:t>ikonu </a:t>
            </a:r>
            <a:r>
              <a:rPr lang="cs-CZ" sz="1652" b="1" dirty="0" smtClean="0"/>
              <a:t>(zástupce) k </a:t>
            </a:r>
            <a:r>
              <a:rPr lang="cs-CZ" sz="1652" b="1" dirty="0"/>
              <a:t>jejich spuštění</a:t>
            </a:r>
            <a:r>
              <a:rPr lang="cs-CZ" sz="1652" dirty="0"/>
              <a:t>.</a:t>
            </a:r>
          </a:p>
          <a:p>
            <a:pPr marL="215979" indent="-215979"/>
            <a:endParaRPr lang="cs-CZ" sz="1652" b="1" dirty="0">
              <a:solidFill>
                <a:srgbClr val="C00000"/>
              </a:solidFill>
            </a:endParaRPr>
          </a:p>
          <a:p>
            <a:pPr marL="215979" indent="-215979"/>
            <a:endParaRPr lang="cs-CZ" sz="1652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Soubory – programy a </a:t>
            </a:r>
            <a:r>
              <a:rPr lang="cs-CZ" dirty="0" smtClean="0"/>
              <a:t>dokumenty – </a:t>
            </a:r>
            <a:r>
              <a:rPr lang="cs-CZ" dirty="0" smtClean="0">
                <a:solidFill>
                  <a:schemeClr val="bg1"/>
                </a:solidFill>
              </a:rPr>
              <a:t>opakování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963613"/>
            <a:ext cx="3998062" cy="182501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995184"/>
            <a:ext cx="1674186" cy="597637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>
            <a:off x="4139952" y="1419622"/>
            <a:ext cx="17281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139952" y="3435846"/>
            <a:ext cx="22322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5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950" y="1975468"/>
            <a:ext cx="2873695" cy="2537983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2800214" cy="4005446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52" b="1" dirty="0">
                <a:solidFill>
                  <a:srgbClr val="0070C0"/>
                </a:solidFill>
              </a:rPr>
              <a:t>Složky jsou „krabice“ </a:t>
            </a:r>
            <a:r>
              <a:rPr lang="cs-CZ" sz="1652" dirty="0"/>
              <a:t>na (naše) soubory uložené na discích počítače.</a:t>
            </a:r>
          </a:p>
          <a:p>
            <a:pPr marL="215979" indent="-215979">
              <a:spcBef>
                <a:spcPts val="600"/>
              </a:spcBef>
            </a:pPr>
            <a:r>
              <a:rPr lang="cs-CZ" sz="1652" dirty="0"/>
              <a:t>Jejich procházení zahájíme klepnutím na program </a:t>
            </a:r>
            <a:r>
              <a:rPr lang="cs-CZ" sz="1652" b="1" dirty="0">
                <a:solidFill>
                  <a:srgbClr val="0070C0"/>
                </a:solidFill>
              </a:rPr>
              <a:t>Průzkumník</a:t>
            </a:r>
            <a:r>
              <a:rPr lang="cs-CZ" sz="1652" b="1" dirty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652" dirty="0"/>
              <a:t>Ve složce mohou být </a:t>
            </a:r>
            <a:r>
              <a:rPr lang="cs-CZ" sz="1652" b="1" dirty="0"/>
              <a:t>soubory</a:t>
            </a:r>
            <a:r>
              <a:rPr lang="cs-CZ" sz="1652" dirty="0"/>
              <a:t> a další (pod)</a:t>
            </a:r>
            <a:r>
              <a:rPr lang="cs-CZ" sz="1652" b="1" dirty="0"/>
              <a:t>složky</a:t>
            </a:r>
            <a:r>
              <a:rPr lang="cs-CZ" sz="1652" dirty="0" smtClean="0"/>
              <a:t>. Díky tomu vzniká </a:t>
            </a:r>
            <a:r>
              <a:rPr lang="cs-CZ" sz="1652" b="1" dirty="0" smtClean="0">
                <a:solidFill>
                  <a:srgbClr val="0070C0"/>
                </a:solidFill>
              </a:rPr>
              <a:t>struktura složek</a:t>
            </a:r>
            <a:r>
              <a:rPr lang="cs-CZ" sz="1652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652" b="1" dirty="0" smtClean="0"/>
              <a:t>Místu</a:t>
            </a:r>
            <a:r>
              <a:rPr lang="cs-CZ" sz="1652" dirty="0" smtClean="0"/>
              <a:t>, kde se soubor na nějakém </a:t>
            </a:r>
            <a:r>
              <a:rPr lang="cs-CZ" sz="1652" b="1" dirty="0" smtClean="0"/>
              <a:t>disku a v nějaké složce</a:t>
            </a:r>
            <a:r>
              <a:rPr lang="cs-CZ" sz="1652" dirty="0" smtClean="0"/>
              <a:t> nachází, se říká </a:t>
            </a:r>
            <a:r>
              <a:rPr lang="cs-CZ" sz="1652" b="1" dirty="0" smtClean="0">
                <a:solidFill>
                  <a:srgbClr val="0070C0"/>
                </a:solidFill>
              </a:rPr>
              <a:t>cesta</a:t>
            </a:r>
            <a:r>
              <a:rPr lang="cs-CZ" sz="1652" dirty="0" smtClean="0">
                <a:solidFill>
                  <a:srgbClr val="0070C0"/>
                </a:solidFill>
              </a:rPr>
              <a:t> </a:t>
            </a:r>
            <a:r>
              <a:rPr lang="cs-CZ" sz="1652" b="1" dirty="0" smtClean="0">
                <a:solidFill>
                  <a:srgbClr val="0070C0"/>
                </a:solidFill>
              </a:rPr>
              <a:t>k souboru</a:t>
            </a:r>
            <a:r>
              <a:rPr lang="cs-CZ" sz="1652" dirty="0" smtClean="0"/>
              <a:t>.</a:t>
            </a:r>
            <a:endParaRPr lang="cs-CZ" sz="1652" dirty="0"/>
          </a:p>
          <a:p>
            <a:pPr marL="215979" indent="-215979"/>
            <a:endParaRPr lang="cs-CZ" sz="1652" b="1" dirty="0">
              <a:solidFill>
                <a:srgbClr val="C00000"/>
              </a:solidFill>
            </a:endParaRPr>
          </a:p>
          <a:p>
            <a:pPr marL="215979" indent="-215979"/>
            <a:endParaRPr lang="cs-CZ" sz="1652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Složky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098" y="541618"/>
            <a:ext cx="2606358" cy="87800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283717"/>
            <a:ext cx="2160240" cy="2290319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760334" y="2231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Calibri" panose="020F0502020204030204" pitchFamily="34" charset="0"/>
              </a:rPr>
              <a:t>Složka </a:t>
            </a:r>
            <a:r>
              <a:rPr lang="cs-CZ" sz="1400" b="1" dirty="0" smtClean="0">
                <a:latin typeface="Calibri" panose="020F0502020204030204" pitchFamily="34" charset="0"/>
              </a:rPr>
              <a:t>=  „krabice“</a:t>
            </a:r>
            <a:endParaRPr lang="cs-CZ" sz="1400" b="1" dirty="0">
              <a:latin typeface="Calibri" panose="020F0502020204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508104" y="30037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 b="1"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Soubory </a:t>
            </a:r>
            <a:r>
              <a:rPr lang="cs-CZ" dirty="0" smtClean="0"/>
              <a:t>=  „knihy“</a:t>
            </a:r>
            <a:endParaRPr lang="cs-CZ" dirty="0"/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5796136" y="2547931"/>
            <a:ext cx="1792082" cy="3931"/>
          </a:xfrm>
          <a:prstGeom prst="straightConnector1">
            <a:avLst/>
          </a:prstGeom>
          <a:ln>
            <a:headEnd type="stealth"/>
            <a:tailEnd type="triangle" w="med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5220072" y="3291830"/>
            <a:ext cx="2530164" cy="13776"/>
          </a:xfrm>
          <a:prstGeom prst="straightConnector1">
            <a:avLst/>
          </a:prstGeom>
          <a:ln>
            <a:headEnd type="stealth"/>
            <a:tailEnd type="triangle" w="med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Pravoúhlá spojnice 4"/>
          <p:cNvCxnSpPr/>
          <p:nvPr/>
        </p:nvCxnSpPr>
        <p:spPr>
          <a:xfrm flipV="1">
            <a:off x="2843808" y="1319022"/>
            <a:ext cx="5159093" cy="460640"/>
          </a:xfrm>
          <a:prstGeom prst="bentConnector3">
            <a:avLst>
              <a:gd name="adj1" fmla="val 99984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 rot="19097021">
            <a:off x="7510869" y="3108309"/>
            <a:ext cx="755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>
                <a:latin typeface="Calibri" panose="020F0502020204030204" pitchFamily="34" charset="0"/>
              </a:rPr>
              <a:t>dortíčky.jpg</a:t>
            </a:r>
            <a:endParaRPr lang="cs-CZ" sz="900" dirty="0">
              <a:latin typeface="Calibri" panose="020F0502020204030204" pitchFamily="34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161894" cy="4005446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b="1" dirty="0">
                <a:solidFill>
                  <a:srgbClr val="0070C0"/>
                </a:solidFill>
              </a:rPr>
              <a:t>Složky</a:t>
            </a:r>
            <a:r>
              <a:rPr lang="cs-CZ" sz="1600" b="1" dirty="0"/>
              <a:t> </a:t>
            </a:r>
            <a:r>
              <a:rPr lang="cs-CZ" sz="1600" dirty="0"/>
              <a:t>jsou na disku počítače kvůli </a:t>
            </a:r>
            <a:r>
              <a:rPr lang="cs-CZ" sz="1600" b="1" dirty="0">
                <a:solidFill>
                  <a:srgbClr val="0070C0"/>
                </a:solidFill>
              </a:rPr>
              <a:t>pořádku</a:t>
            </a:r>
            <a:r>
              <a:rPr lang="cs-CZ" sz="1600" dirty="0"/>
              <a:t> – teoreticky by tam být nemusely. </a:t>
            </a: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Mohli </a:t>
            </a:r>
            <a:r>
              <a:rPr lang="cs-CZ" sz="1600" dirty="0"/>
              <a:t>bychom mít na disku třeba </a:t>
            </a:r>
            <a:r>
              <a:rPr lang="cs-CZ" sz="1600" dirty="0" smtClean="0"/>
              <a:t>20 000 </a:t>
            </a:r>
            <a:r>
              <a:rPr lang="cs-CZ" sz="1600" dirty="0" err="1" smtClean="0"/>
              <a:t>sou</a:t>
            </a:r>
            <a:r>
              <a:rPr lang="cs-CZ" sz="1600" dirty="0" smtClean="0"/>
              <a:t>-borů </a:t>
            </a:r>
            <a:r>
              <a:rPr lang="cs-CZ" sz="1600" dirty="0"/>
              <a:t>na jedné hromadě. </a:t>
            </a: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r>
              <a:rPr lang="cs-CZ" sz="1600" i="1" dirty="0" smtClean="0">
                <a:solidFill>
                  <a:srgbClr val="345C8C"/>
                </a:solidFill>
              </a:rPr>
              <a:t>Jako </a:t>
            </a:r>
            <a:r>
              <a:rPr lang="cs-CZ" sz="1600" i="1" dirty="0">
                <a:solidFill>
                  <a:srgbClr val="345C8C"/>
                </a:solidFill>
              </a:rPr>
              <a:t>bychom nemuseli mít knihovny a krabice na </a:t>
            </a:r>
            <a:r>
              <a:rPr lang="cs-CZ" sz="1600" i="1" dirty="0" smtClean="0">
                <a:solidFill>
                  <a:srgbClr val="345C8C"/>
                </a:solidFill>
              </a:rPr>
              <a:t>knihy – </a:t>
            </a:r>
            <a:r>
              <a:rPr lang="cs-CZ" sz="1600" i="1" dirty="0">
                <a:solidFill>
                  <a:srgbClr val="345C8C"/>
                </a:solidFill>
              </a:rPr>
              <a:t>mohli bychom mít všechny knihy doma na jedné hromadě</a:t>
            </a:r>
            <a:r>
              <a:rPr lang="cs-CZ" sz="1600" i="1" dirty="0" smtClean="0">
                <a:solidFill>
                  <a:srgbClr val="345C8C"/>
                </a:solidFill>
              </a:rPr>
              <a:t>. </a:t>
            </a:r>
            <a:r>
              <a:rPr lang="cs-CZ" sz="1600" i="1" dirty="0">
                <a:solidFill>
                  <a:srgbClr val="345C8C"/>
                </a:solidFill>
              </a:rPr>
              <a:t>Ovšem hledání potřebného souboru (knihy) by asi bylo složité a zdlouhavé</a:t>
            </a:r>
            <a:r>
              <a:rPr lang="cs-CZ" sz="1600" i="1" dirty="0" smtClean="0">
                <a:solidFill>
                  <a:srgbClr val="345C8C"/>
                </a:solidFill>
              </a:rPr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Se soubory a složkami pracujeme pomocí programu </a:t>
            </a:r>
            <a:r>
              <a:rPr lang="cs-CZ" sz="1600" b="1" dirty="0" smtClean="0">
                <a:solidFill>
                  <a:srgbClr val="0070C0"/>
                </a:solidFill>
              </a:rPr>
              <a:t>Průzkumník</a:t>
            </a:r>
            <a:r>
              <a:rPr lang="cs-CZ" sz="1600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Na titulku jeho okna vidíme pouze </a:t>
            </a:r>
            <a:r>
              <a:rPr lang="cs-CZ" sz="1600" b="1" dirty="0" smtClean="0">
                <a:solidFill>
                  <a:srgbClr val="0070C0"/>
                </a:solidFill>
              </a:rPr>
              <a:t>název právě otevřené složky</a:t>
            </a:r>
            <a:r>
              <a:rPr lang="cs-CZ" sz="1600" dirty="0" smtClean="0"/>
              <a:t>, název programu uveden není.</a:t>
            </a:r>
            <a:endParaRPr lang="cs-CZ" sz="1600" dirty="0"/>
          </a:p>
          <a:p>
            <a:pPr marL="215979" indent="-215979"/>
            <a:endParaRPr lang="cs-CZ" sz="1700" b="1" dirty="0">
              <a:solidFill>
                <a:srgbClr val="C00000"/>
              </a:solidFill>
            </a:endParaRPr>
          </a:p>
          <a:p>
            <a:pPr marL="215979" indent="-215979"/>
            <a:endParaRPr lang="cs-CZ" sz="1652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Složky – pořádek v souborech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5" y="195486"/>
            <a:ext cx="3888432" cy="2881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432" y="3215121"/>
            <a:ext cx="3901650" cy="1444862"/>
          </a:xfrm>
          <a:prstGeom prst="rect">
            <a:avLst/>
          </a:prstGeom>
        </p:spPr>
      </p:pic>
      <p:cxnSp>
        <p:nvCxnSpPr>
          <p:cNvPr id="9" name="Pravoúhlá spojnice 8"/>
          <p:cNvCxnSpPr/>
          <p:nvPr/>
        </p:nvCxnSpPr>
        <p:spPr>
          <a:xfrm rot="5400000" flipH="1" flipV="1">
            <a:off x="2934087" y="1726772"/>
            <a:ext cx="3816000" cy="10440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0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593942" cy="4005446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sz="1600" b="1" dirty="0">
                <a:solidFill>
                  <a:srgbClr val="0070C0"/>
                </a:solidFill>
              </a:rPr>
              <a:t>Umístění souboru </a:t>
            </a:r>
            <a:r>
              <a:rPr lang="cs-CZ" sz="1600" dirty="0"/>
              <a:t>se říká </a:t>
            </a:r>
            <a:r>
              <a:rPr lang="cs-CZ" sz="1600" b="1" dirty="0">
                <a:solidFill>
                  <a:srgbClr val="0070C0"/>
                </a:solidFill>
              </a:rPr>
              <a:t>cesta</a:t>
            </a:r>
            <a:r>
              <a:rPr lang="cs-CZ" sz="1600" dirty="0"/>
              <a:t> k němu.</a:t>
            </a:r>
          </a:p>
          <a:p>
            <a:pPr marL="215979" indent="-215979">
              <a:spcBef>
                <a:spcPts val="1200"/>
              </a:spcBef>
            </a:pPr>
            <a:r>
              <a:rPr lang="cs-CZ" sz="1600" b="1" dirty="0" smtClean="0"/>
              <a:t>Složky vytvářejí </a:t>
            </a:r>
            <a:r>
              <a:rPr lang="cs-CZ" sz="1600" b="1" dirty="0" smtClean="0">
                <a:solidFill>
                  <a:srgbClr val="0070C0"/>
                </a:solidFill>
              </a:rPr>
              <a:t>stromovou strukturu</a:t>
            </a:r>
            <a:r>
              <a:rPr lang="cs-CZ" sz="1600" dirty="0" smtClean="0"/>
              <a:t>. </a:t>
            </a:r>
            <a:br>
              <a:rPr lang="cs-CZ" sz="1600" dirty="0" smtClean="0"/>
            </a:br>
            <a:r>
              <a:rPr lang="cs-CZ" sz="1600" dirty="0" smtClean="0"/>
              <a:t>Tj. ve složce mohou být další složky </a:t>
            </a:r>
            <a:br>
              <a:rPr lang="cs-CZ" sz="1600" dirty="0" smtClean="0"/>
            </a:br>
            <a:r>
              <a:rPr lang="cs-CZ" sz="1600" dirty="0" smtClean="0"/>
              <a:t>a v nich zase další složky. </a:t>
            </a:r>
          </a:p>
          <a:p>
            <a:pPr marL="215979" indent="-215979">
              <a:spcBef>
                <a:spcPts val="1200"/>
              </a:spcBef>
            </a:pPr>
            <a:r>
              <a:rPr lang="cs-CZ" sz="1600" dirty="0" smtClean="0"/>
              <a:t>Ve složce může být pouze </a:t>
            </a:r>
            <a:r>
              <a:rPr lang="cs-CZ" sz="1600" b="1" dirty="0" smtClean="0">
                <a:solidFill>
                  <a:srgbClr val="0070C0"/>
                </a:solidFill>
              </a:rPr>
              <a:t>jeden soubor s (jedním) určitým názvem</a:t>
            </a:r>
            <a:r>
              <a:rPr lang="cs-CZ" sz="1600" dirty="0" smtClean="0"/>
              <a:t>.</a:t>
            </a:r>
          </a:p>
          <a:p>
            <a:pPr marL="215979" indent="-215979">
              <a:spcBef>
                <a:spcPts val="1200"/>
              </a:spcBef>
            </a:pPr>
            <a:r>
              <a:rPr lang="cs-CZ" sz="1600" dirty="0" smtClean="0"/>
              <a:t>Systém </a:t>
            </a:r>
            <a:r>
              <a:rPr lang="cs-CZ" sz="1600" b="1" dirty="0" smtClean="0"/>
              <a:t>MS Windows </a:t>
            </a:r>
            <a:r>
              <a:rPr lang="cs-CZ" sz="1600" b="1" dirty="0" smtClean="0">
                <a:solidFill>
                  <a:srgbClr val="0070C0"/>
                </a:solidFill>
              </a:rPr>
              <a:t>nerozlišuje velká a malá písmena</a:t>
            </a:r>
            <a:r>
              <a:rPr lang="cs-CZ" sz="1600" b="1" dirty="0" smtClean="0"/>
              <a:t> v názvech souborů</a:t>
            </a:r>
            <a:r>
              <a:rPr lang="cs-CZ" sz="1600" dirty="0" smtClean="0"/>
              <a:t>, tj. soubory </a:t>
            </a:r>
            <a:r>
              <a:rPr lang="cs-CZ" sz="1600" b="1" i="1" dirty="0" smtClean="0"/>
              <a:t>index.html, Index.html, INDEX.HTML, index.HTML </a:t>
            </a:r>
            <a:r>
              <a:rPr lang="cs-CZ" sz="1600" dirty="0" smtClean="0"/>
              <a:t>představují z jeho pohledu stejný soubor.</a:t>
            </a:r>
          </a:p>
          <a:p>
            <a:pPr marL="215979" indent="-215979">
              <a:spcBef>
                <a:spcPts val="1200"/>
              </a:spcBef>
            </a:pPr>
            <a:r>
              <a:rPr lang="cs-CZ" sz="1600" i="1" dirty="0" smtClean="0">
                <a:solidFill>
                  <a:srgbClr val="345C8C"/>
                </a:solidFill>
              </a:rPr>
              <a:t>Systém </a:t>
            </a:r>
            <a:r>
              <a:rPr lang="cs-CZ" sz="1600" b="1" i="1" dirty="0" smtClean="0">
                <a:solidFill>
                  <a:srgbClr val="C00000"/>
                </a:solidFill>
              </a:rPr>
              <a:t>Linux</a:t>
            </a:r>
            <a:r>
              <a:rPr lang="cs-CZ" sz="1600" i="1" dirty="0" smtClean="0">
                <a:solidFill>
                  <a:srgbClr val="345C8C"/>
                </a:solidFill>
              </a:rPr>
              <a:t> velikosti písmen rozlišuje, z jeho pohledu by šlo o 4 různé soubory.</a:t>
            </a:r>
            <a:endParaRPr lang="cs-CZ" sz="1700" i="1" dirty="0">
              <a:solidFill>
                <a:srgbClr val="345C8C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Složky – struktura složek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1" y="1610828"/>
            <a:ext cx="2696479" cy="26171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771550"/>
            <a:ext cx="5158351" cy="34149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1113043"/>
            <a:ext cx="4032448" cy="474976"/>
          </a:xfrm>
          <a:prstGeom prst="rect">
            <a:avLst/>
          </a:prstGeom>
        </p:spPr>
      </p:pic>
      <p:cxnSp>
        <p:nvCxnSpPr>
          <p:cNvPr id="7" name="Pravoúhlá spojnice 6"/>
          <p:cNvCxnSpPr/>
          <p:nvPr/>
        </p:nvCxnSpPr>
        <p:spPr>
          <a:xfrm rot="16200000" flipH="1">
            <a:off x="3707904" y="915567"/>
            <a:ext cx="432048" cy="432048"/>
          </a:xfrm>
          <a:prstGeom prst="bentConnector3">
            <a:avLst>
              <a:gd name="adj1" fmla="val 98724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555776" y="1851670"/>
            <a:ext cx="23042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2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449926" cy="4005446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sz="1700" dirty="0"/>
              <a:t>Systém </a:t>
            </a:r>
            <a:r>
              <a:rPr lang="cs-CZ" sz="1700" dirty="0" smtClean="0"/>
              <a:t>MS Windows 10 pro </a:t>
            </a:r>
            <a:r>
              <a:rPr lang="cs-CZ" sz="1700" dirty="0"/>
              <a:t>nás připraví složku </a:t>
            </a:r>
            <a:r>
              <a:rPr lang="cs-CZ" sz="1700" b="1" dirty="0">
                <a:solidFill>
                  <a:srgbClr val="0070C0"/>
                </a:solidFill>
              </a:rPr>
              <a:t>Tento počítač </a:t>
            </a:r>
            <a:r>
              <a:rPr lang="cs-CZ" sz="1700" dirty="0"/>
              <a:t>a v ní </a:t>
            </a:r>
            <a:r>
              <a:rPr lang="cs-CZ" sz="1700" dirty="0" smtClean="0"/>
              <a:t>složky: </a:t>
            </a:r>
          </a:p>
          <a:p>
            <a:pPr marL="215979" indent="-215979">
              <a:spcBef>
                <a:spcPts val="1200"/>
              </a:spcBef>
            </a:pPr>
            <a:r>
              <a:rPr lang="cs-CZ" sz="1700" b="1" dirty="0" smtClean="0">
                <a:solidFill>
                  <a:srgbClr val="0070C0"/>
                </a:solidFill>
              </a:rPr>
              <a:t>3D objekty, Dokumenty</a:t>
            </a:r>
            <a:r>
              <a:rPr lang="cs-CZ" sz="1700" dirty="0">
                <a:solidFill>
                  <a:srgbClr val="0070C0"/>
                </a:solidFill>
              </a:rPr>
              <a:t>, </a:t>
            </a:r>
            <a:r>
              <a:rPr lang="cs-CZ" sz="1700" b="1" dirty="0">
                <a:solidFill>
                  <a:srgbClr val="0070C0"/>
                </a:solidFill>
              </a:rPr>
              <a:t>Hudba</a:t>
            </a:r>
            <a:r>
              <a:rPr lang="cs-CZ" sz="1700" dirty="0">
                <a:solidFill>
                  <a:srgbClr val="0070C0"/>
                </a:solidFill>
              </a:rPr>
              <a:t>, </a:t>
            </a:r>
            <a:r>
              <a:rPr lang="cs-CZ" sz="1700" b="1" dirty="0">
                <a:solidFill>
                  <a:srgbClr val="0070C0"/>
                </a:solidFill>
              </a:rPr>
              <a:t>Obrázky</a:t>
            </a:r>
            <a:r>
              <a:rPr lang="cs-CZ" sz="1700" dirty="0">
                <a:solidFill>
                  <a:srgbClr val="0070C0"/>
                </a:solidFill>
              </a:rPr>
              <a:t>, </a:t>
            </a:r>
            <a:r>
              <a:rPr lang="cs-CZ" sz="1700" b="1" dirty="0">
                <a:solidFill>
                  <a:srgbClr val="0070C0"/>
                </a:solidFill>
              </a:rPr>
              <a:t>Stažené soubory </a:t>
            </a:r>
            <a:r>
              <a:rPr lang="cs-CZ" sz="1700" dirty="0"/>
              <a:t>a </a:t>
            </a:r>
            <a:r>
              <a:rPr lang="cs-CZ" sz="1700" b="1" dirty="0">
                <a:solidFill>
                  <a:srgbClr val="0070C0"/>
                </a:solidFill>
              </a:rPr>
              <a:t>Videa</a:t>
            </a:r>
            <a:r>
              <a:rPr lang="cs-CZ" sz="1700" dirty="0"/>
              <a:t>. </a:t>
            </a:r>
            <a:endParaRPr lang="cs-CZ" sz="1700" dirty="0" smtClean="0"/>
          </a:p>
          <a:p>
            <a:pPr marL="215979" indent="-215979">
              <a:spcBef>
                <a:spcPts val="1200"/>
              </a:spcBef>
            </a:pPr>
            <a:r>
              <a:rPr lang="cs-CZ" sz="1700" b="1" dirty="0" smtClean="0">
                <a:solidFill>
                  <a:srgbClr val="0070C0"/>
                </a:solidFill>
              </a:rPr>
              <a:t>Plocha</a:t>
            </a:r>
            <a:r>
              <a:rPr lang="cs-CZ" sz="1700" dirty="0" smtClean="0"/>
              <a:t> (</a:t>
            </a:r>
            <a:r>
              <a:rPr lang="cs-CZ" sz="1700" b="1" dirty="0" smtClean="0"/>
              <a:t>Desktop</a:t>
            </a:r>
            <a:r>
              <a:rPr lang="cs-CZ" sz="1700" dirty="0" smtClean="0"/>
              <a:t>) je </a:t>
            </a:r>
            <a:r>
              <a:rPr lang="cs-CZ" sz="1700" dirty="0"/>
              <a:t>také složka, její obsah vidíme na ploše počítače (přesněji ploše systému </a:t>
            </a:r>
            <a:r>
              <a:rPr lang="cs-CZ" sz="1700" dirty="0" smtClean="0"/>
              <a:t>Windows 10).</a:t>
            </a:r>
          </a:p>
          <a:p>
            <a:pPr marL="215979" indent="-215979">
              <a:spcBef>
                <a:spcPts val="1200"/>
              </a:spcBef>
            </a:pPr>
            <a:r>
              <a:rPr lang="cs-CZ" sz="1700" b="1" dirty="0" smtClean="0"/>
              <a:t>Na lokálním (svém) počítači </a:t>
            </a:r>
            <a:r>
              <a:rPr lang="cs-CZ" sz="1700" dirty="0" smtClean="0"/>
              <a:t>je praktické </a:t>
            </a:r>
            <a:r>
              <a:rPr lang="cs-CZ" sz="1700" b="1" dirty="0" smtClean="0">
                <a:solidFill>
                  <a:srgbClr val="0070C0"/>
                </a:solidFill>
              </a:rPr>
              <a:t>využívat systémem připravené složky</a:t>
            </a:r>
            <a:r>
              <a:rPr lang="cs-CZ" sz="1700" dirty="0" smtClean="0"/>
              <a:t>.</a:t>
            </a:r>
          </a:p>
          <a:p>
            <a:pPr marL="215979" indent="-215979">
              <a:spcBef>
                <a:spcPts val="1200"/>
              </a:spcBef>
            </a:pPr>
            <a:r>
              <a:rPr lang="cs-CZ" sz="1700" b="1" dirty="0" smtClean="0"/>
              <a:t>Ve školní síti </a:t>
            </a:r>
            <a:r>
              <a:rPr lang="cs-CZ" sz="1700" dirty="0" smtClean="0"/>
              <a:t>mohou být pravidla pro ukládání souborů jiná.</a:t>
            </a:r>
            <a:endParaRPr lang="cs-CZ" sz="1700" dirty="0"/>
          </a:p>
          <a:p>
            <a:pPr marL="215979" indent="-215979"/>
            <a:endParaRPr lang="cs-CZ" sz="17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Složky – připravená struktura složek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489" y="843558"/>
            <a:ext cx="4320480" cy="2880320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4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377918" cy="4005446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sz="1700" dirty="0"/>
              <a:t>Různé programy jsou nastaveny tak, aby nám nabízely výše uvedené složky (Dokumenty…) jako </a:t>
            </a:r>
            <a:r>
              <a:rPr lang="cs-CZ" sz="1700" b="1" dirty="0">
                <a:solidFill>
                  <a:srgbClr val="0070C0"/>
                </a:solidFill>
              </a:rPr>
              <a:t>výchozí místo pro ukládání našich dat</a:t>
            </a:r>
            <a:r>
              <a:rPr lang="cs-CZ" sz="1700" dirty="0"/>
              <a:t>, našich dokumentů. </a:t>
            </a:r>
          </a:p>
          <a:p>
            <a:pPr marL="215979" indent="-215979">
              <a:spcBef>
                <a:spcPts val="1200"/>
              </a:spcBef>
            </a:pPr>
            <a:r>
              <a:rPr lang="cs-CZ" sz="1700" dirty="0"/>
              <a:t>Složku </a:t>
            </a:r>
            <a:r>
              <a:rPr lang="cs-CZ" sz="1700" b="1" dirty="0">
                <a:solidFill>
                  <a:srgbClr val="0070C0"/>
                </a:solidFill>
              </a:rPr>
              <a:t>Stažené soubory </a:t>
            </a:r>
            <a:r>
              <a:rPr lang="cs-CZ" sz="1700" dirty="0"/>
              <a:t>zase používají webové prohlížeče k ukládání souborů, které </a:t>
            </a:r>
            <a:r>
              <a:rPr lang="cs-CZ" sz="1700" b="1" dirty="0"/>
              <a:t>stahujeme </a:t>
            </a:r>
            <a:r>
              <a:rPr lang="cs-CZ" sz="1700" b="1" dirty="0" smtClean="0"/>
              <a:t>z webu přes </a:t>
            </a:r>
            <a:r>
              <a:rPr lang="cs-CZ" sz="1700" b="1" dirty="0"/>
              <a:t>Internet</a:t>
            </a:r>
            <a:r>
              <a:rPr lang="cs-CZ" sz="1700" dirty="0" smtClean="0"/>
              <a:t>.</a:t>
            </a:r>
          </a:p>
          <a:p>
            <a:pPr marL="215979" indent="-215979">
              <a:spcBef>
                <a:spcPts val="1200"/>
              </a:spcBef>
            </a:pPr>
            <a:r>
              <a:rPr lang="cs-CZ" sz="1700" dirty="0" smtClean="0"/>
              <a:t>My si samozřejmě můžeme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b="1" dirty="0" smtClean="0">
                <a:solidFill>
                  <a:srgbClr val="0070C0"/>
                </a:solidFill>
              </a:rPr>
              <a:t>vytvořit své vlastní složky</a:t>
            </a:r>
            <a:r>
              <a:rPr lang="cs-CZ" sz="1700" dirty="0" smtClean="0">
                <a:solidFill>
                  <a:srgbClr val="C00000"/>
                </a:solidFill>
              </a:rPr>
              <a:t> </a:t>
            </a:r>
            <a:r>
              <a:rPr lang="cs-CZ" sz="1700" dirty="0" smtClean="0"/>
              <a:t>pro pořádek ve svých  souborech.</a:t>
            </a:r>
            <a:endParaRPr lang="cs-CZ" sz="1700" dirty="0"/>
          </a:p>
          <a:p>
            <a:pPr marL="215979" indent="-215979"/>
            <a:endParaRPr lang="cs-CZ" sz="17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Složky – připravená struktura složek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609041"/>
            <a:ext cx="3173296" cy="10509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952" y="2012794"/>
            <a:ext cx="3170376" cy="14230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360" y="782465"/>
            <a:ext cx="4092903" cy="1057134"/>
          </a:xfrm>
          <a:prstGeom prst="rect">
            <a:avLst/>
          </a:prstGeom>
        </p:spPr>
      </p:pic>
      <p:cxnSp>
        <p:nvCxnSpPr>
          <p:cNvPr id="5" name="Pravoúhlá spojnice 4"/>
          <p:cNvCxnSpPr/>
          <p:nvPr/>
        </p:nvCxnSpPr>
        <p:spPr>
          <a:xfrm flipV="1">
            <a:off x="3995936" y="2139702"/>
            <a:ext cx="1368152" cy="93610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355976" y="1275606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1" name="Skupina 20"/>
          <p:cNvGrpSpPr/>
          <p:nvPr/>
        </p:nvGrpSpPr>
        <p:grpSpPr>
          <a:xfrm>
            <a:off x="3851920" y="1563678"/>
            <a:ext cx="4352480" cy="576024"/>
            <a:chOff x="3851920" y="1563678"/>
            <a:chExt cx="4352480" cy="576024"/>
          </a:xfrm>
        </p:grpSpPr>
        <p:cxnSp>
          <p:nvCxnSpPr>
            <p:cNvPr id="13" name="Pravoúhlá spojnice 12"/>
            <p:cNvCxnSpPr/>
            <p:nvPr/>
          </p:nvCxnSpPr>
          <p:spPr>
            <a:xfrm flipV="1">
              <a:off x="3851920" y="1563678"/>
              <a:ext cx="4352480" cy="360000"/>
            </a:xfrm>
            <a:prstGeom prst="bentConnector3">
              <a:avLst>
                <a:gd name="adj1" fmla="val 100028"/>
              </a:avLst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 flipV="1">
              <a:off x="3851920" y="1923678"/>
              <a:ext cx="0" cy="216024"/>
            </a:xfrm>
            <a:prstGeom prst="line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14" name="Přímá spojnice 13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3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377918" cy="4005446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sz="1700" b="1" dirty="0">
                <a:solidFill>
                  <a:srgbClr val="0070C0"/>
                </a:solidFill>
              </a:rPr>
              <a:t>Do složek ukládáme své soubory</a:t>
            </a:r>
            <a:r>
              <a:rPr lang="cs-CZ" sz="1700" dirty="0"/>
              <a:t>. Pár desítek textů, několik </a:t>
            </a:r>
            <a:r>
              <a:rPr lang="cs-CZ" sz="1700" dirty="0" smtClean="0"/>
              <a:t>tisíc </a:t>
            </a:r>
            <a:r>
              <a:rPr lang="cs-CZ" sz="1700" dirty="0"/>
              <a:t>fotografií, pár set písniček… Je velmi užitečné mít řád v tom, kam různé typy souborů ukládáme.</a:t>
            </a:r>
          </a:p>
          <a:p>
            <a:pPr marL="215979" indent="-215979">
              <a:spcBef>
                <a:spcPts val="1200"/>
              </a:spcBef>
            </a:pPr>
            <a:r>
              <a:rPr lang="cs-CZ" sz="1700" dirty="0"/>
              <a:t>Někomu lépe vyhovuje třídit soubory podle </a:t>
            </a:r>
            <a:r>
              <a:rPr lang="cs-CZ" sz="1700" b="1" dirty="0">
                <a:solidFill>
                  <a:srgbClr val="0070C0"/>
                </a:solidFill>
              </a:rPr>
              <a:t>oblastí práce </a:t>
            </a:r>
            <a:r>
              <a:rPr lang="cs-CZ" sz="1700" dirty="0" smtClean="0"/>
              <a:t>(Škola, </a:t>
            </a:r>
            <a:r>
              <a:rPr lang="cs-CZ" sz="1700" dirty="0"/>
              <a:t>Osobní, Dopisy, Objednávky…), někomu </a:t>
            </a:r>
            <a:r>
              <a:rPr lang="cs-CZ" sz="1700" b="1" dirty="0">
                <a:solidFill>
                  <a:srgbClr val="0070C0"/>
                </a:solidFill>
              </a:rPr>
              <a:t>podle času </a:t>
            </a:r>
            <a:r>
              <a:rPr lang="cs-CZ" sz="1700" dirty="0"/>
              <a:t>(</a:t>
            </a:r>
            <a:r>
              <a:rPr lang="cs-CZ" sz="1700" dirty="0" smtClean="0"/>
              <a:t>2020, 2021, 2022…), někomu </a:t>
            </a:r>
            <a:r>
              <a:rPr lang="cs-CZ" sz="1700" b="1" dirty="0" smtClean="0">
                <a:solidFill>
                  <a:srgbClr val="0070C0"/>
                </a:solidFill>
              </a:rPr>
              <a:t>podle obojího</a:t>
            </a:r>
            <a:r>
              <a:rPr lang="cs-CZ" sz="1700" dirty="0" smtClean="0"/>
              <a:t>.</a:t>
            </a:r>
            <a:endParaRPr lang="cs-CZ" sz="1700" dirty="0"/>
          </a:p>
          <a:p>
            <a:pPr marL="215979" indent="-215979">
              <a:spcBef>
                <a:spcPts val="1200"/>
              </a:spcBef>
            </a:pPr>
            <a:r>
              <a:rPr lang="cs-CZ" sz="1700" dirty="0"/>
              <a:t>Rozhodně doporučuji </a:t>
            </a:r>
            <a:r>
              <a:rPr lang="cs-CZ" sz="1700" b="1" dirty="0"/>
              <a:t>oddělit umístěním do samostatných složek </a:t>
            </a:r>
            <a:r>
              <a:rPr lang="cs-CZ" sz="1700" dirty="0"/>
              <a:t>(systém Windows to nabízí</a:t>
            </a:r>
            <a:r>
              <a:rPr lang="cs-CZ" sz="1700" b="1" dirty="0"/>
              <a:t>) </a:t>
            </a:r>
            <a:r>
              <a:rPr lang="cs-CZ" sz="1700" b="1" dirty="0" smtClean="0"/>
              <a:t>různé typy souborů </a:t>
            </a:r>
            <a:r>
              <a:rPr lang="cs-CZ" sz="1700" dirty="0" smtClean="0"/>
              <a:t>a také oddělit </a:t>
            </a:r>
            <a:r>
              <a:rPr lang="cs-CZ" sz="1700" b="1" dirty="0" smtClean="0"/>
              <a:t>soukromé a školní dokumenty</a:t>
            </a:r>
            <a:r>
              <a:rPr lang="cs-CZ" sz="1700" dirty="0" smtClean="0"/>
              <a:t>.</a:t>
            </a:r>
            <a:endParaRPr lang="cs-CZ" sz="1700" dirty="0"/>
          </a:p>
          <a:p>
            <a:pPr marL="215979" indent="-215979"/>
            <a:endParaRPr lang="cs-CZ" sz="17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Složky – doporučení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360" y="782465"/>
            <a:ext cx="4092903" cy="105713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880941" y="1997672"/>
            <a:ext cx="3759088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215979" indent="-215979">
              <a:spcBef>
                <a:spcPts val="1200"/>
              </a:spcBef>
              <a:buClr>
                <a:schemeClr val="accent1"/>
              </a:buClr>
              <a:buSzPct val="80000"/>
              <a:buBlip>
                <a:blip r:embed="rId4"/>
              </a:buBlip>
            </a:pPr>
            <a:r>
              <a:rPr lang="cs-CZ" sz="1600" b="1" dirty="0">
                <a:solidFill>
                  <a:srgbClr val="0070C0"/>
                </a:solidFill>
                <a:latin typeface="Calibri" pitchFamily="34" charset="0"/>
              </a:rPr>
              <a:t>Oddělení typů souborů výrazně zjednoduší zálohování vašich dat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marL="215979" indent="-215979">
              <a:spcBef>
                <a:spcPts val="1200"/>
              </a:spcBef>
              <a:buClr>
                <a:schemeClr val="accent1"/>
              </a:buClr>
              <a:buSzPct val="80000"/>
              <a:buBlip>
                <a:blip r:embed="rId4"/>
              </a:buBlip>
            </a:pP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Můžete pak jednoduše 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zálohovat pouze to, co je opravdu nutné uchovat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, tj. své texty,  tabulky, obrázky, fotografie… </a:t>
            </a:r>
          </a:p>
          <a:p>
            <a:pPr marL="215979" indent="-215979">
              <a:spcBef>
                <a:spcPts val="1200"/>
              </a:spcBef>
              <a:buClr>
                <a:schemeClr val="accent1"/>
              </a:buClr>
              <a:buSzPct val="80000"/>
              <a:buBlip>
                <a:blip r:embed="rId4"/>
              </a:buBlip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Filmy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najdete znovu nebo je dnes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streamujete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v prohlížeči webu, hudbu také. Ale své fotky těžko na webu najdete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…</a:t>
            </a:r>
            <a:endParaRPr lang="cs-CZ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1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99898"/>
            <a:ext cx="4536504" cy="2157267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881974" cy="4005446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sz="1700" b="1" dirty="0" smtClean="0"/>
              <a:t>Mezi základní operace </a:t>
            </a:r>
            <a:r>
              <a:rPr lang="cs-CZ" sz="1700" dirty="0" smtClean="0"/>
              <a:t>patří </a:t>
            </a:r>
            <a:br>
              <a:rPr lang="cs-CZ" sz="1700" dirty="0" smtClean="0"/>
            </a:br>
            <a:r>
              <a:rPr lang="cs-CZ" sz="1700" dirty="0" smtClean="0"/>
              <a:t>zejména:</a:t>
            </a:r>
          </a:p>
          <a:p>
            <a:pPr marL="215979" indent="-215979">
              <a:spcBef>
                <a:spcPts val="1200"/>
              </a:spcBef>
            </a:pPr>
            <a:r>
              <a:rPr lang="cs-CZ" sz="1700" b="1" dirty="0" smtClean="0">
                <a:solidFill>
                  <a:srgbClr val="0070C0"/>
                </a:solidFill>
              </a:rPr>
              <a:t>Kopírování objektů </a:t>
            </a:r>
            <a:r>
              <a:rPr lang="cs-CZ" sz="1700" dirty="0" smtClean="0"/>
              <a:t>přetažením myší.</a:t>
            </a:r>
            <a:br>
              <a:rPr lang="cs-CZ" sz="1700" dirty="0" smtClean="0"/>
            </a:br>
            <a:r>
              <a:rPr lang="cs-CZ" sz="1700" dirty="0" smtClean="0"/>
              <a:t>(V rámci jednoho disku se přesunují, v rámci různých disků se kopírují. Vždy se kopírují s </a:t>
            </a:r>
            <a:r>
              <a:rPr lang="cs-CZ" sz="1700" b="1" dirty="0" smtClean="0">
                <a:solidFill>
                  <a:srgbClr val="006600"/>
                </a:solidFill>
              </a:rPr>
              <a:t>Ctrl</a:t>
            </a:r>
            <a:r>
              <a:rPr lang="cs-CZ" sz="1700" dirty="0" smtClean="0"/>
              <a:t>, </a:t>
            </a:r>
            <a:br>
              <a:rPr lang="cs-CZ" sz="1700" dirty="0" smtClean="0"/>
            </a:br>
            <a:r>
              <a:rPr lang="cs-CZ" sz="1700" dirty="0" smtClean="0"/>
              <a:t>vždy se přesunují s </a:t>
            </a:r>
            <a:r>
              <a:rPr lang="cs-CZ" sz="1700" b="1" dirty="0" smtClean="0">
                <a:solidFill>
                  <a:srgbClr val="006600"/>
                </a:solidFill>
              </a:rPr>
              <a:t>Shift</a:t>
            </a:r>
            <a:r>
              <a:rPr lang="cs-CZ" sz="1700" dirty="0" smtClean="0"/>
              <a:t>.)</a:t>
            </a:r>
          </a:p>
          <a:p>
            <a:pPr marL="215979" indent="-215979">
              <a:spcBef>
                <a:spcPts val="1200"/>
              </a:spcBef>
            </a:pPr>
            <a:r>
              <a:rPr lang="cs-CZ" sz="1700" b="1" dirty="0" smtClean="0">
                <a:solidFill>
                  <a:srgbClr val="0070C0"/>
                </a:solidFill>
              </a:rPr>
              <a:t>Výběr více objektů</a:t>
            </a:r>
            <a:r>
              <a:rPr lang="cs-CZ" sz="1700" b="1" dirty="0" smtClean="0"/>
              <a:t>. </a:t>
            </a:r>
            <a:r>
              <a:rPr lang="cs-CZ" sz="1700" dirty="0" smtClean="0"/>
              <a:t/>
            </a:r>
            <a:br>
              <a:rPr lang="cs-CZ" sz="1700" dirty="0" smtClean="0"/>
            </a:br>
            <a:r>
              <a:rPr lang="cs-CZ" sz="1700" dirty="0" smtClean="0"/>
              <a:t>(Vedle sebe: </a:t>
            </a:r>
            <a:r>
              <a:rPr lang="cs-CZ" sz="1700" b="1" dirty="0" smtClean="0">
                <a:solidFill>
                  <a:srgbClr val="006600"/>
                </a:solidFill>
              </a:rPr>
              <a:t>Shift</a:t>
            </a:r>
            <a:r>
              <a:rPr lang="cs-CZ" sz="1700" dirty="0" smtClean="0"/>
              <a:t>, různě od sebe: </a:t>
            </a:r>
            <a:r>
              <a:rPr lang="cs-CZ" sz="1700" b="1" dirty="0" smtClean="0">
                <a:solidFill>
                  <a:srgbClr val="006600"/>
                </a:solidFill>
              </a:rPr>
              <a:t>Ctrl</a:t>
            </a:r>
            <a:r>
              <a:rPr lang="cs-CZ" sz="1700" dirty="0" smtClean="0"/>
              <a:t>. Vše: </a:t>
            </a:r>
            <a:r>
              <a:rPr lang="cs-CZ" sz="1700" b="1" dirty="0" err="1" smtClean="0">
                <a:solidFill>
                  <a:srgbClr val="006600"/>
                </a:solidFill>
              </a:rPr>
              <a:t>Ctrl+A</a:t>
            </a:r>
            <a:r>
              <a:rPr lang="cs-CZ" sz="1700" dirty="0" smtClean="0"/>
              <a:t>.)</a:t>
            </a:r>
          </a:p>
          <a:p>
            <a:pPr marL="215979" indent="-215979">
              <a:spcBef>
                <a:spcPts val="1200"/>
              </a:spcBef>
            </a:pPr>
            <a:r>
              <a:rPr lang="cs-CZ" sz="1700" b="1" dirty="0" smtClean="0">
                <a:solidFill>
                  <a:srgbClr val="0070C0"/>
                </a:solidFill>
              </a:rPr>
              <a:t>Různá zobrazení </a:t>
            </a:r>
            <a:r>
              <a:rPr lang="cs-CZ" sz="1700" dirty="0" smtClean="0"/>
              <a:t>objektů. </a:t>
            </a:r>
            <a:br>
              <a:rPr lang="cs-CZ" sz="1700" dirty="0" smtClean="0"/>
            </a:br>
            <a:r>
              <a:rPr lang="cs-CZ" sz="1700" dirty="0" smtClean="0"/>
              <a:t>(</a:t>
            </a:r>
            <a:r>
              <a:rPr lang="cs-CZ" sz="1700" b="1" dirty="0" smtClean="0">
                <a:solidFill>
                  <a:srgbClr val="006600"/>
                </a:solidFill>
              </a:rPr>
              <a:t>Ctrl</a:t>
            </a:r>
            <a:r>
              <a:rPr lang="cs-CZ" sz="1700" dirty="0" smtClean="0">
                <a:solidFill>
                  <a:srgbClr val="006600"/>
                </a:solidFill>
              </a:rPr>
              <a:t> + kolečko na myši</a:t>
            </a:r>
            <a:r>
              <a:rPr lang="cs-CZ" sz="1700" dirty="0" smtClean="0"/>
              <a:t>.)</a:t>
            </a:r>
          </a:p>
          <a:p>
            <a:pPr marL="215979" indent="-215979">
              <a:spcBef>
                <a:spcPts val="1200"/>
              </a:spcBef>
            </a:pPr>
            <a:r>
              <a:rPr lang="cs-CZ" sz="1700" b="1" dirty="0" smtClean="0">
                <a:solidFill>
                  <a:srgbClr val="0070C0"/>
                </a:solidFill>
              </a:rPr>
              <a:t>Různá řazení </a:t>
            </a:r>
            <a:r>
              <a:rPr lang="cs-CZ" sz="1700" dirty="0" smtClean="0"/>
              <a:t>objektů </a:t>
            </a:r>
            <a:br>
              <a:rPr lang="cs-CZ" sz="1700" dirty="0" smtClean="0"/>
            </a:br>
            <a:r>
              <a:rPr lang="cs-CZ" sz="1700" dirty="0" smtClean="0"/>
              <a:t>ve složce.</a:t>
            </a:r>
            <a:endParaRPr lang="cs-CZ" sz="1700" dirty="0"/>
          </a:p>
          <a:p>
            <a:pPr marL="215979" indent="-215979"/>
            <a:endParaRPr lang="cs-CZ" sz="17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Práce se soubory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947" y="1951849"/>
            <a:ext cx="3294424" cy="254627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3435846"/>
            <a:ext cx="2880320" cy="125852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cxnSp>
        <p:nvCxnSpPr>
          <p:cNvPr id="13" name="Pravoúhlá spojnice 12"/>
          <p:cNvCxnSpPr/>
          <p:nvPr/>
        </p:nvCxnSpPr>
        <p:spPr>
          <a:xfrm>
            <a:off x="2699792" y="3435846"/>
            <a:ext cx="1440160" cy="250413"/>
          </a:xfrm>
          <a:prstGeom prst="bentConnector3">
            <a:avLst>
              <a:gd name="adj1" fmla="val 99789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8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5869</TotalTime>
  <Words>997</Words>
  <Application>Microsoft Office PowerPoint</Application>
  <PresentationFormat>Předvádění na obrazovce (16:9)</PresentationFormat>
  <Paragraphs>122</Paragraphs>
  <Slides>15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Wingdings</vt:lpstr>
      <vt:lpstr>Wingdings 2</vt:lpstr>
      <vt:lpstr>Wingdings 3</vt:lpstr>
      <vt:lpstr>Modul</vt:lpstr>
      <vt:lpstr>Prezentace aplikace PowerPoint</vt:lpstr>
      <vt:lpstr>Soubory – programy a dokumenty – opakování</vt:lpstr>
      <vt:lpstr>Složky</vt:lpstr>
      <vt:lpstr>Složky – pořádek v souborech</vt:lpstr>
      <vt:lpstr>Složky – struktura složek</vt:lpstr>
      <vt:lpstr>Složky – připravená struktura složek</vt:lpstr>
      <vt:lpstr>Složky – připravená struktura složek</vt:lpstr>
      <vt:lpstr>Složky – doporučení</vt:lpstr>
      <vt:lpstr>Práce se soubory</vt:lpstr>
      <vt:lpstr>Mazání souborů</vt:lpstr>
      <vt:lpstr>Práce se soubory – komprimované „složky“</vt:lpstr>
      <vt:lpstr>Systém se s tím nemaže… </vt:lpstr>
      <vt:lpstr>Názvy složek… </vt:lpstr>
      <vt:lpstr>Zdroje</vt:lpstr>
      <vt:lpstr>Konec lekce</vt:lpstr>
    </vt:vector>
  </TitlesOfParts>
  <Company>Gymnázium Pacov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Radim</cp:lastModifiedBy>
  <cp:revision>1166</cp:revision>
  <dcterms:created xsi:type="dcterms:W3CDTF">2008-10-13T12:28:51Z</dcterms:created>
  <dcterms:modified xsi:type="dcterms:W3CDTF">2023-04-02T15:27:19Z</dcterms:modified>
</cp:coreProperties>
</file>