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56" r:id="rId2"/>
    <p:sldId id="325" r:id="rId3"/>
    <p:sldId id="339" r:id="rId4"/>
    <p:sldId id="349" r:id="rId5"/>
    <p:sldId id="344" r:id="rId6"/>
    <p:sldId id="352" r:id="rId7"/>
    <p:sldId id="353" r:id="rId8"/>
    <p:sldId id="354" r:id="rId9"/>
    <p:sldId id="355" r:id="rId10"/>
    <p:sldId id="363" r:id="rId11"/>
    <p:sldId id="364" r:id="rId12"/>
    <p:sldId id="367" r:id="rId13"/>
    <p:sldId id="368" r:id="rId14"/>
    <p:sldId id="370" r:id="rId15"/>
    <p:sldId id="371" r:id="rId16"/>
    <p:sldId id="372" r:id="rId17"/>
    <p:sldId id="305" r:id="rId18"/>
    <p:sldId id="290" r:id="rId19"/>
  </p:sldIdLst>
  <p:sldSz cx="9144000" cy="5143500" type="screen16x9"/>
  <p:notesSz cx="6858000" cy="9144000"/>
  <p:defaultTextStyle>
    <a:defPPr>
      <a:defRPr lang="cs-CZ"/>
    </a:defPPr>
    <a:lvl1pPr marL="0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1pPr>
    <a:lvl2pPr marL="342568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2pPr>
    <a:lvl3pPr marL="685133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3pPr>
    <a:lvl4pPr marL="1027702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4pPr>
    <a:lvl5pPr marL="1370269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5pPr>
    <a:lvl6pPr marL="1712836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6pPr>
    <a:lvl7pPr marL="2055401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7pPr>
    <a:lvl8pPr marL="2397970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8pPr>
    <a:lvl9pPr marL="2740534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6" userDrawn="1">
          <p15:clr>
            <a:srgbClr val="A4A3A4"/>
          </p15:clr>
        </p15:guide>
        <p15:guide id="2" pos="28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99CCFF"/>
    <a:srgbClr val="233E5F"/>
    <a:srgbClr val="4F81BD"/>
    <a:srgbClr val="0F1E3D"/>
    <a:srgbClr val="345C8C"/>
    <a:srgbClr val="FF3399"/>
    <a:srgbClr val="FFF35B"/>
    <a:srgbClr val="FF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45" autoAdjust="0"/>
    <p:restoredTop sz="95332" autoAdjust="0"/>
  </p:normalViewPr>
  <p:slideViewPr>
    <p:cSldViewPr>
      <p:cViewPr varScale="1">
        <p:scale>
          <a:sx n="114" d="100"/>
          <a:sy n="114" d="100"/>
        </p:scale>
        <p:origin x="852" y="108"/>
      </p:cViewPr>
      <p:guideLst>
        <p:guide orient="horz" pos="1166"/>
        <p:guide pos="288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5A988-6718-47E5-AB56-8A0D57BD3A45}" type="datetimeFigureOut">
              <a:rPr lang="cs-CZ" smtClean="0"/>
              <a:t>02.04.2023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156FC-E02A-4077-83FF-2DA367B0EA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858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80C83-63DF-45E9-962B-5CB9BCB7AC92}" type="datetimeFigureOut">
              <a:rPr lang="cs-CZ" smtClean="0"/>
              <a:pPr/>
              <a:t>02.04.2023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CA1F0-C57B-4B35-ADDB-63F6544D32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6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568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133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7702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0269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2836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5401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7970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0534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2203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61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2557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903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850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2982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534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7050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506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2816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012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2161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3515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816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7395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24" y="6"/>
            <a:ext cx="9143998" cy="3851574"/>
          </a:xfrm>
          <a:prstGeom prst="rect">
            <a:avLst/>
          </a:prstGeom>
          <a:solidFill>
            <a:srgbClr val="233E5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516905"/>
            <a:ext cx="8077200" cy="125501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3524" b="1">
                <a:latin typeface="Calibri" pitchFamily="34" charset="0"/>
              </a:defRPr>
            </a:lvl1pPr>
            <a:extLst/>
          </a:lstStyle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371612"/>
            <a:ext cx="8077200" cy="1124712"/>
          </a:xfrm>
        </p:spPr>
        <p:txBody>
          <a:bodyPr lIns="118872" tIns="0" rIns="45720" bIns="0" anchor="b"/>
          <a:lstStyle>
            <a:lvl1pPr marL="0" indent="0" algn="l">
              <a:buNone/>
              <a:defRPr sz="1500">
                <a:solidFill>
                  <a:srgbClr val="FFFFFF"/>
                </a:solidFill>
                <a:latin typeface="Calibri" pitchFamily="34" charset="0"/>
              </a:defRPr>
            </a:lvl1pPr>
            <a:lvl2pPr marL="342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dirty="0" smtClean="0"/>
              <a:t>Klepnutím lze upravit styl předlohy podnadpisů.</a:t>
            </a:r>
            <a:endParaRPr kumimoji="0"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591E-A3FD-435A-B319-588C028814F5}" type="datetime1">
              <a:rPr lang="cs-CZ" smtClean="0"/>
              <a:t>02.04.2023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E7D0-CA01-48C3-839C-031DD2A8A773}" type="datetime1">
              <a:rPr lang="cs-CZ" smtClean="0"/>
              <a:t>02.04.2023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37" y="5"/>
            <a:ext cx="45719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8" name="Obdélník 7"/>
          <p:cNvSpPr/>
          <p:nvPr/>
        </p:nvSpPr>
        <p:spPr bwMode="ltGray">
          <a:xfrm>
            <a:off x="6647721" y="5"/>
            <a:ext cx="2514601" cy="51435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31" y="205997"/>
            <a:ext cx="1904999" cy="4388644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199" y="228618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123F2-7E99-45F1-B9CD-EA404591D10E}" type="datetime1">
              <a:rPr lang="cs-CZ" smtClean="0"/>
              <a:t>02.04.2023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604" y="4783114"/>
            <a:ext cx="3836404" cy="273844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544" y="789558"/>
            <a:ext cx="8740744" cy="3923504"/>
          </a:xfrm>
        </p:spPr>
        <p:txBody>
          <a:bodyPr>
            <a:normAutofit/>
          </a:bodyPr>
          <a:lstStyle>
            <a:lvl1pPr>
              <a:defRPr sz="1648">
                <a:latin typeface="Calibri" pitchFamily="34" charset="0"/>
              </a:defRPr>
            </a:lvl1pPr>
            <a:lvl2pPr>
              <a:defRPr sz="1500">
                <a:latin typeface="Calibri" pitchFamily="34" charset="0"/>
              </a:defRPr>
            </a:lvl2pPr>
            <a:lvl3pPr>
              <a:defRPr sz="1500">
                <a:latin typeface="Calibri" pitchFamily="34" charset="0"/>
              </a:defRPr>
            </a:lvl3pPr>
            <a:lvl4pPr>
              <a:defRPr sz="1500">
                <a:latin typeface="Calibri" pitchFamily="34" charset="0"/>
              </a:defRPr>
            </a:lvl4pPr>
            <a:lvl5pPr>
              <a:defRPr sz="1500">
                <a:latin typeface="Calibri" pitchFamily="34" charset="0"/>
              </a:defRPr>
            </a:lvl5pPr>
            <a:extLst/>
          </a:lstStyle>
          <a:p>
            <a:pPr lvl="0" eaLnBrk="1" latinLnBrk="0" hangingPunct="1"/>
            <a:r>
              <a:rPr lang="cs-CZ" dirty="0" smtClean="0"/>
              <a:t>Klepnutím lze upravit styly předlohy textu.</a:t>
            </a:r>
          </a:p>
          <a:p>
            <a:pPr lvl="1" eaLnBrk="1" latinLnBrk="0" hangingPunct="1"/>
            <a:r>
              <a:rPr lang="cs-CZ" dirty="0" smtClean="0"/>
              <a:t>Druhá úroveň</a:t>
            </a:r>
          </a:p>
          <a:p>
            <a:pPr lvl="2" eaLnBrk="1" latinLnBrk="0" hangingPunct="1"/>
            <a:r>
              <a:rPr lang="cs-CZ" dirty="0" smtClean="0"/>
              <a:t>Třetí úroveň</a:t>
            </a:r>
          </a:p>
          <a:p>
            <a:pPr lvl="3" eaLnBrk="1" latinLnBrk="0" hangingPunct="1"/>
            <a:r>
              <a:rPr lang="cs-CZ" dirty="0" smtClean="0"/>
              <a:t>Čtvrtá úroveň</a:t>
            </a:r>
          </a:p>
          <a:p>
            <a:pPr lvl="4" eaLnBrk="1" latinLnBrk="0" hangingPunct="1"/>
            <a:r>
              <a:rPr lang="cs-CZ" dirty="0" smtClean="0"/>
              <a:t>Pátá úroveň</a:t>
            </a:r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 b="1">
                <a:solidFill>
                  <a:srgbClr val="99CCFF"/>
                </a:solidFill>
              </a:defRPr>
            </a:lvl1pPr>
          </a:lstStyle>
          <a:p>
            <a:fld id="{76828697-5D5B-4B66-874D-0DC76F0374D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97544" y="57153"/>
            <a:ext cx="8740744" cy="567239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4"/>
            <a:ext cx="9144000" cy="195188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12" name="Obdélník 11"/>
          <p:cNvSpPr/>
          <p:nvPr/>
        </p:nvSpPr>
        <p:spPr bwMode="invGray">
          <a:xfrm>
            <a:off x="0" y="1951905"/>
            <a:ext cx="9144000" cy="3429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9" y="89176"/>
            <a:ext cx="8013192" cy="1227582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3524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78" y="1371625"/>
            <a:ext cx="8022335" cy="514351"/>
          </a:xfrm>
        </p:spPr>
        <p:txBody>
          <a:bodyPr lIns="146304" tIns="0" rIns="45720" bIns="0" anchor="t"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342865" indent="0">
              <a:buNone/>
              <a:defRPr sz="1348">
                <a:solidFill>
                  <a:schemeClr val="tx1">
                    <a:tint val="75000"/>
                  </a:schemeClr>
                </a:solidFill>
              </a:defRPr>
            </a:lvl2pPr>
            <a:lvl3pPr marL="6857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594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4pPr>
            <a:lvl5pPr marL="1371458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5pPr>
            <a:lvl6pPr marL="1714322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6pPr>
            <a:lvl7pPr marL="2057184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7pPr>
            <a:lvl8pPr marL="2400051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8pPr>
            <a:lvl9pPr marL="2742914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40CB-0A58-42F1-9CB7-45017DC08985}" type="datetime1">
              <a:rPr lang="cs-CZ" smtClean="0"/>
              <a:t>02.04.2023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22" y="1330475"/>
            <a:ext cx="4038600" cy="3467861"/>
          </a:xfrm>
        </p:spPr>
        <p:txBody>
          <a:bodyPr lIns="91440"/>
          <a:lstStyle>
            <a:lvl1pPr>
              <a:defRPr sz="2102"/>
            </a:lvl1pPr>
            <a:lvl2pPr>
              <a:defRPr sz="1800"/>
            </a:lvl2pPr>
            <a:lvl3pPr>
              <a:defRPr sz="1500"/>
            </a:lvl3pPr>
            <a:lvl4pPr>
              <a:defRPr sz="1348"/>
            </a:lvl4pPr>
            <a:lvl5pPr>
              <a:defRPr sz="1348"/>
            </a:lvl5pPr>
            <a:lvl6pPr>
              <a:defRPr sz="1348"/>
            </a:lvl6pPr>
            <a:lvl7pPr>
              <a:defRPr sz="1348"/>
            </a:lvl7pPr>
            <a:lvl8pPr>
              <a:defRPr sz="1348"/>
            </a:lvl8pPr>
            <a:lvl9pPr>
              <a:defRPr sz="1348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24" y="1330475"/>
            <a:ext cx="4038600" cy="3467861"/>
          </a:xfrm>
        </p:spPr>
        <p:txBody>
          <a:bodyPr/>
          <a:lstStyle>
            <a:lvl1pPr>
              <a:defRPr sz="2102"/>
            </a:lvl1pPr>
            <a:lvl2pPr>
              <a:defRPr sz="1800"/>
            </a:lvl2pPr>
            <a:lvl3pPr>
              <a:defRPr sz="1500"/>
            </a:lvl3pPr>
            <a:lvl4pPr>
              <a:defRPr sz="1348"/>
            </a:lvl4pPr>
            <a:lvl5pPr>
              <a:defRPr sz="1348"/>
            </a:lvl5pPr>
            <a:lvl6pPr>
              <a:defRPr sz="1348"/>
            </a:lvl6pPr>
            <a:lvl7pPr>
              <a:defRPr sz="1348"/>
            </a:lvl7pPr>
            <a:lvl8pPr>
              <a:defRPr sz="1348"/>
            </a:lvl8pPr>
            <a:lvl9pPr>
              <a:defRPr sz="1348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1D98-C087-401E-AEB9-0BDD6AFD67E1}" type="datetime1">
              <a:rPr lang="cs-CZ" smtClean="0"/>
              <a:t>02.04.2023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18" y="1274256"/>
            <a:ext cx="4040189" cy="536516"/>
          </a:xfrm>
        </p:spPr>
        <p:txBody>
          <a:bodyPr lIns="146304" anchor="ctr"/>
          <a:lstStyle>
            <a:lvl1pPr marL="0" indent="0">
              <a:buNone/>
              <a:defRPr sz="1725" b="1" cap="all" baseline="0"/>
            </a:lvl1pPr>
            <a:lvl2pPr marL="342865" indent="0">
              <a:buNone/>
              <a:defRPr sz="1500" b="1"/>
            </a:lvl2pPr>
            <a:lvl3pPr marL="685730" indent="0">
              <a:buNone/>
              <a:defRPr sz="1348" b="1"/>
            </a:lvl3pPr>
            <a:lvl4pPr marL="1028594" indent="0">
              <a:buNone/>
              <a:defRPr sz="1200" b="1"/>
            </a:lvl4pPr>
            <a:lvl5pPr marL="1371458" indent="0">
              <a:buNone/>
              <a:defRPr sz="1200" b="1"/>
            </a:lvl5pPr>
            <a:lvl6pPr marL="1714322" indent="0">
              <a:buNone/>
              <a:defRPr sz="1200" b="1"/>
            </a:lvl6pPr>
            <a:lvl7pPr marL="2057184" indent="0">
              <a:buNone/>
              <a:defRPr sz="1200" b="1"/>
            </a:lvl7pPr>
            <a:lvl8pPr marL="2400051" indent="0">
              <a:buNone/>
              <a:defRPr sz="1200" b="1"/>
            </a:lvl8pPr>
            <a:lvl9pPr marL="2742914" indent="0">
              <a:buNone/>
              <a:defRPr sz="12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18" y="1837144"/>
            <a:ext cx="4040189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48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55" y="1274256"/>
            <a:ext cx="4041776" cy="536516"/>
          </a:xfrm>
        </p:spPr>
        <p:txBody>
          <a:bodyPr lIns="146304" anchor="ctr"/>
          <a:lstStyle>
            <a:lvl1pPr marL="0" indent="0">
              <a:buNone/>
              <a:defRPr sz="1725" b="1" cap="all" baseline="0"/>
            </a:lvl1pPr>
            <a:lvl2pPr marL="342865" indent="0">
              <a:buNone/>
              <a:defRPr sz="1500" b="1"/>
            </a:lvl2pPr>
            <a:lvl3pPr marL="685730" indent="0">
              <a:buNone/>
              <a:defRPr sz="1348" b="1"/>
            </a:lvl3pPr>
            <a:lvl4pPr marL="1028594" indent="0">
              <a:buNone/>
              <a:defRPr sz="1200" b="1"/>
            </a:lvl4pPr>
            <a:lvl5pPr marL="1371458" indent="0">
              <a:buNone/>
              <a:defRPr sz="1200" b="1"/>
            </a:lvl5pPr>
            <a:lvl6pPr marL="1714322" indent="0">
              <a:buNone/>
              <a:defRPr sz="1200" b="1"/>
            </a:lvl6pPr>
            <a:lvl7pPr marL="2057184" indent="0">
              <a:buNone/>
              <a:defRPr sz="1200" b="1"/>
            </a:lvl7pPr>
            <a:lvl8pPr marL="2400051" indent="0">
              <a:buNone/>
              <a:defRPr sz="1200" b="1"/>
            </a:lvl8pPr>
            <a:lvl9pPr marL="2742914" indent="0">
              <a:buNone/>
              <a:defRPr sz="12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55" y="1837144"/>
            <a:ext cx="404177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48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7526-1FE9-41C1-8A4D-5A62CB3B598B}" type="datetime1">
              <a:rPr lang="cs-CZ" smtClean="0"/>
              <a:t>02.04.2023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6FE21-B20D-4B7B-8E0F-E23BEF874D33}" type="datetime1">
              <a:rPr lang="cs-CZ" smtClean="0"/>
              <a:t>02.04.2023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FA798-00F9-4D34-95A3-7061730986FA}" type="datetime1">
              <a:rPr lang="cs-CZ" smtClean="0"/>
              <a:t>02.04.2023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40" y="114321"/>
            <a:ext cx="2523744" cy="733807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15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81" y="1307374"/>
            <a:ext cx="5920642" cy="3419164"/>
          </a:xfrm>
        </p:spPr>
        <p:txBody>
          <a:bodyPr/>
          <a:lstStyle>
            <a:lvl1pPr>
              <a:defRPr sz="2400"/>
            </a:lvl1pPr>
            <a:lvl2pPr>
              <a:defRPr sz="2102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46" y="1297531"/>
            <a:ext cx="2468881" cy="3429001"/>
          </a:xfrm>
        </p:spPr>
        <p:txBody>
          <a:bodyPr/>
          <a:lstStyle>
            <a:lvl1pPr marL="0" indent="0">
              <a:buNone/>
              <a:defRPr sz="1048"/>
            </a:lvl1pPr>
            <a:lvl2pPr marL="342865" indent="0">
              <a:buNone/>
              <a:defRPr sz="900"/>
            </a:lvl2pPr>
            <a:lvl3pPr marL="685730" indent="0">
              <a:buNone/>
              <a:defRPr sz="753"/>
            </a:lvl3pPr>
            <a:lvl4pPr marL="1028594" indent="0">
              <a:buNone/>
              <a:defRPr sz="677"/>
            </a:lvl4pPr>
            <a:lvl5pPr marL="1371458" indent="0">
              <a:buNone/>
              <a:defRPr sz="677"/>
            </a:lvl5pPr>
            <a:lvl6pPr marL="1714322" indent="0">
              <a:buNone/>
              <a:defRPr sz="677"/>
            </a:lvl6pPr>
            <a:lvl7pPr marL="2057184" indent="0">
              <a:buNone/>
              <a:defRPr sz="677"/>
            </a:lvl7pPr>
            <a:lvl8pPr marL="2400051" indent="0">
              <a:buNone/>
              <a:defRPr sz="677"/>
            </a:lvl8pPr>
            <a:lvl9pPr marL="2742914" indent="0">
              <a:buNone/>
              <a:defRPr sz="677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E041-8ED6-4C83-9B16-E9C02E0E0D1A}" type="datetime1">
              <a:rPr lang="cs-CZ" smtClean="0"/>
              <a:t>02.04.2023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49" y="16"/>
            <a:ext cx="45719" cy="109042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49" y="16"/>
            <a:ext cx="45719" cy="109042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600" y="116608"/>
            <a:ext cx="2525151" cy="733807"/>
          </a:xfrm>
        </p:spPr>
        <p:txBody>
          <a:bodyPr lIns="73152" bIns="0" anchor="b">
            <a:sp3d prstMaterial="matte"/>
          </a:bodyPr>
          <a:lstStyle>
            <a:lvl1pPr algn="l">
              <a:defRPr sz="15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15" y="1113622"/>
            <a:ext cx="6247397" cy="4029895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865" indent="0">
              <a:buNone/>
              <a:defRPr sz="2102"/>
            </a:lvl2pPr>
            <a:lvl3pPr marL="685730" indent="0">
              <a:buNone/>
              <a:defRPr sz="1800"/>
            </a:lvl3pPr>
            <a:lvl4pPr marL="1028594" indent="0">
              <a:buNone/>
              <a:defRPr sz="1500"/>
            </a:lvl4pPr>
            <a:lvl5pPr marL="1371458" indent="0">
              <a:buNone/>
              <a:defRPr sz="1500"/>
            </a:lvl5pPr>
            <a:lvl6pPr marL="1714322" indent="0">
              <a:buNone/>
              <a:defRPr sz="1500"/>
            </a:lvl6pPr>
            <a:lvl7pPr marL="2057184" indent="0">
              <a:buNone/>
              <a:defRPr sz="1500"/>
            </a:lvl7pPr>
            <a:lvl8pPr marL="2400051" indent="0">
              <a:buNone/>
              <a:defRPr sz="1500"/>
            </a:lvl8pPr>
            <a:lvl9pPr marL="2742914" indent="0">
              <a:buNone/>
              <a:defRPr sz="15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6" y="1296174"/>
            <a:ext cx="2468881" cy="3429001"/>
          </a:xfrm>
        </p:spPr>
        <p:txBody>
          <a:bodyPr/>
          <a:lstStyle>
            <a:lvl1pPr marL="0" indent="0">
              <a:buNone/>
              <a:defRPr sz="1048"/>
            </a:lvl1pPr>
            <a:lvl2pPr marL="342865" indent="0">
              <a:buNone/>
              <a:defRPr sz="900"/>
            </a:lvl2pPr>
            <a:lvl3pPr marL="685730" indent="0">
              <a:buNone/>
              <a:defRPr sz="753"/>
            </a:lvl3pPr>
            <a:lvl4pPr marL="1028594" indent="0">
              <a:buNone/>
              <a:defRPr sz="677"/>
            </a:lvl4pPr>
            <a:lvl5pPr marL="1371458" indent="0">
              <a:buNone/>
              <a:defRPr sz="677"/>
            </a:lvl5pPr>
            <a:lvl6pPr marL="1714322" indent="0">
              <a:buNone/>
              <a:defRPr sz="677"/>
            </a:lvl6pPr>
            <a:lvl7pPr marL="2057184" indent="0">
              <a:buNone/>
              <a:defRPr sz="677"/>
            </a:lvl7pPr>
            <a:lvl8pPr marL="2400051" indent="0">
              <a:buNone/>
              <a:defRPr sz="677"/>
            </a:lvl8pPr>
            <a:lvl9pPr marL="2742914" indent="0">
              <a:buNone/>
              <a:defRPr sz="677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7" y="877837"/>
            <a:ext cx="2523744" cy="150877"/>
          </a:xfrm>
        </p:spPr>
        <p:txBody>
          <a:bodyPr/>
          <a:lstStyle/>
          <a:p>
            <a:fld id="{D22BE2A6-E952-499C-99D7-33CA7C32DB6E}" type="datetime1">
              <a:rPr lang="cs-CZ" smtClean="0"/>
              <a:t>02.04.2023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49" y="5"/>
            <a:ext cx="45719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49" y="5"/>
            <a:ext cx="45719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14" y="877837"/>
            <a:ext cx="5193793" cy="150877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30" y="877837"/>
            <a:ext cx="733863" cy="150877"/>
          </a:xfrm>
        </p:spPr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 bwMode="ltGray">
          <a:xfrm>
            <a:off x="1" y="4742702"/>
            <a:ext cx="9143998" cy="400798"/>
          </a:xfrm>
          <a:prstGeom prst="rect">
            <a:avLst/>
          </a:prstGeom>
          <a:solidFill>
            <a:srgbClr val="233E5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7" name="Obdélník 6"/>
          <p:cNvSpPr/>
          <p:nvPr/>
        </p:nvSpPr>
        <p:spPr bwMode="ltGray">
          <a:xfrm>
            <a:off x="24" y="6"/>
            <a:ext cx="9143998" cy="624386"/>
          </a:xfrm>
          <a:prstGeom prst="rect">
            <a:avLst/>
          </a:prstGeom>
          <a:solidFill>
            <a:srgbClr val="233E5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97518" y="57153"/>
            <a:ext cx="8740746" cy="489373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97518" y="726545"/>
            <a:ext cx="8740746" cy="396044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 dirty="0" smtClean="0"/>
              <a:t>Klepnutím lze upravit styly předlohy textu.</a:t>
            </a:r>
          </a:p>
          <a:p>
            <a:pPr lvl="1" eaLnBrk="1" latinLnBrk="0" hangingPunct="1"/>
            <a:r>
              <a:rPr kumimoji="0" lang="cs-CZ" dirty="0" smtClean="0"/>
              <a:t>Druhá úroveň</a:t>
            </a:r>
          </a:p>
          <a:p>
            <a:pPr lvl="2" eaLnBrk="1" latinLnBrk="0" hangingPunct="1"/>
            <a:r>
              <a:rPr kumimoji="0" lang="cs-CZ" dirty="0" smtClean="0"/>
              <a:t>Třetí úroveň</a:t>
            </a:r>
          </a:p>
          <a:p>
            <a:pPr lvl="3" eaLnBrk="1" latinLnBrk="0" hangingPunct="1"/>
            <a:r>
              <a:rPr kumimoji="0" lang="cs-CZ" dirty="0" smtClean="0"/>
              <a:t>Čtvrtá úroveň</a:t>
            </a:r>
          </a:p>
          <a:p>
            <a:pPr lvl="4" eaLnBrk="1" latinLnBrk="0" hangingPunct="1"/>
            <a:r>
              <a:rPr kumimoji="0" lang="cs-CZ" dirty="0" smtClean="0"/>
              <a:t>Pátá úroveň</a:t>
            </a:r>
            <a:endParaRPr kumimoji="0"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1" y="4857758"/>
            <a:ext cx="2133601" cy="205741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</a:defRPr>
            </a:lvl1pPr>
            <a:extLst/>
          </a:lstStyle>
          <a:p>
            <a:fld id="{C53EBF17-4622-45AD-B58A-5540F6118CA4}" type="datetime1">
              <a:rPr lang="cs-CZ" smtClean="0"/>
              <a:t>02.04.2023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851920" y="4857758"/>
            <a:ext cx="4296403" cy="205741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</a:defRPr>
            </a:lvl1pPr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400" y="4857758"/>
            <a:ext cx="733863" cy="205741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</a:defRPr>
            </a:lvl1pPr>
            <a:extLst/>
          </a:lstStyle>
          <a:p>
            <a:fld id="{76828697-5D5B-4B66-874D-0DC76F0374D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nadpis 1"/>
          <p:cNvSpPr txBox="1">
            <a:spLocks/>
          </p:cNvSpPr>
          <p:nvPr userDrawn="1"/>
        </p:nvSpPr>
        <p:spPr>
          <a:xfrm>
            <a:off x="197517" y="4818681"/>
            <a:ext cx="7884873" cy="489373"/>
          </a:xfrm>
          <a:prstGeom prst="rect">
            <a:avLst/>
          </a:prstGeom>
        </p:spPr>
        <p:txBody>
          <a:bodyPr vert="horz" lIns="57150" rIns="28575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1" kern="120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pPr defTabSz="571500"/>
            <a:r>
              <a:rPr lang="cs-CZ" sz="1400" b="0" dirty="0" smtClean="0">
                <a:solidFill>
                  <a:srgbClr val="99CCFF"/>
                </a:solidFill>
              </a:rPr>
              <a:t>1.5</a:t>
            </a:r>
            <a:r>
              <a:rPr lang="cs-CZ" sz="1400" b="0" baseline="0" dirty="0" smtClean="0">
                <a:solidFill>
                  <a:srgbClr val="99CCFF"/>
                </a:solidFill>
              </a:rPr>
              <a:t> </a:t>
            </a:r>
            <a:r>
              <a:rPr lang="pt-BR" sz="1400" b="0" baseline="0" dirty="0" smtClean="0">
                <a:solidFill>
                  <a:srgbClr val="99CCFF"/>
                </a:solidFill>
              </a:rPr>
              <a:t>Vazba ovládání OS na princip práce počítače</a:t>
            </a:r>
          </a:p>
          <a:p>
            <a:pPr defTabSz="571500"/>
            <a:endParaRPr lang="cs-CZ" sz="1400" b="0" baseline="0" dirty="0" smtClean="0">
              <a:solidFill>
                <a:srgbClr val="99CC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2700" b="1" kern="1200">
          <a:solidFill>
            <a:schemeClr val="bg1"/>
          </a:solidFill>
          <a:effectLst/>
          <a:latin typeface="Calibri" pitchFamily="34" charset="0"/>
          <a:ea typeface="+mj-ea"/>
          <a:cs typeface="+mj-cs"/>
        </a:defRPr>
      </a:lvl1pPr>
      <a:extLst/>
    </p:titleStyle>
    <p:bodyStyle>
      <a:lvl1pPr marL="329150" indent="-240006" algn="l" rtl="0" eaLnBrk="1" latinLnBrk="0" hangingPunct="1">
        <a:spcBef>
          <a:spcPts val="0"/>
        </a:spcBef>
        <a:buClr>
          <a:srgbClr val="0070C0"/>
        </a:buClr>
        <a:buSzPct val="80000"/>
        <a:buFontTx/>
        <a:buBlip>
          <a:blip r:embed="rId13"/>
        </a:buBlip>
        <a:defRPr kumimoji="0" sz="2102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48582" indent="-205718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1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747445" indent="-17143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15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912019" indent="-137149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1348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069735" indent="-137149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1348" kern="1200" smtClean="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220597" indent="-137149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458" indent="-137149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348" kern="1200">
          <a:solidFill>
            <a:schemeClr val="tx1"/>
          </a:solidFill>
          <a:latin typeface="+mn-lt"/>
          <a:ea typeface="+mn-ea"/>
          <a:cs typeface="+mn-cs"/>
        </a:defRPr>
      </a:lvl7pPr>
      <a:lvl8pPr marL="1522316" indent="-137149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348" kern="1200">
          <a:solidFill>
            <a:schemeClr val="tx1"/>
          </a:solidFill>
          <a:latin typeface="+mn-lt"/>
          <a:ea typeface="+mn-ea"/>
          <a:cs typeface="+mn-cs"/>
        </a:defRPr>
      </a:lvl8pPr>
      <a:lvl9pPr marL="1673176" indent="-137149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348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opocitacich.cz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ocitacich.c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8000"/>
                <a:satMod val="300000"/>
                <a:lumMod val="99000"/>
                <a:lumOff val="1000"/>
              </a:schemeClr>
            </a:gs>
            <a:gs pos="12000">
              <a:schemeClr val="bg2">
                <a:tint val="48000"/>
                <a:satMod val="300000"/>
              </a:schemeClr>
            </a:gs>
            <a:gs pos="20000">
              <a:schemeClr val="bg2">
                <a:tint val="49000"/>
                <a:satMod val="300000"/>
              </a:schemeClr>
            </a:gs>
            <a:gs pos="100000">
              <a:schemeClr val="bg2">
                <a:shade val="30000"/>
              </a:schemeClr>
            </a:gs>
          </a:gsLst>
          <a:path path="circle">
            <a:fillToRect l="10000" t="-25000" r="10000" b="12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3795886"/>
            <a:ext cx="9144000" cy="134761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86417" y="483518"/>
            <a:ext cx="4445623" cy="1760089"/>
          </a:xfrm>
          <a:prstGeom prst="rect">
            <a:avLst/>
          </a:prstGeom>
        </p:spPr>
        <p:txBody>
          <a:bodyPr vert="horz" lIns="68572" tIns="0" rIns="342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pPr>
              <a:lnSpc>
                <a:spcPct val="90000"/>
              </a:lnSpc>
            </a:pPr>
            <a:r>
              <a:rPr lang="pt-BR" sz="4000" dirty="0">
                <a:solidFill>
                  <a:schemeClr val="bg1"/>
                </a:solidFill>
              </a:rPr>
              <a:t>Vazba ovládání OS na </a:t>
            </a:r>
            <a:r>
              <a:rPr lang="cs-CZ" sz="4000" dirty="0" smtClean="0">
                <a:solidFill>
                  <a:schemeClr val="bg1"/>
                </a:solidFill>
              </a:rPr>
              <a:t>princip práce počítače</a:t>
            </a:r>
            <a:endParaRPr lang="cs-CZ" sz="4000" dirty="0">
              <a:solidFill>
                <a:schemeClr val="bg1"/>
              </a:solidFill>
            </a:endParaRP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467544" y="2172034"/>
            <a:ext cx="2179774" cy="327708"/>
          </a:xfrm>
          <a:prstGeom prst="rect">
            <a:avLst/>
          </a:prstGeom>
        </p:spPr>
        <p:txBody>
          <a:bodyPr vert="horz" lIns="89143" tIns="0" rIns="34286" bIns="0" rtlCol="0" anchor="b">
            <a:normAutofit/>
          </a:bodyPr>
          <a:lstStyle/>
          <a:p>
            <a:pPr>
              <a:buClr>
                <a:schemeClr val="accent1"/>
              </a:buClr>
              <a:buSzPct val="80000"/>
              <a:defRPr/>
            </a:pPr>
            <a:r>
              <a:rPr lang="cs-CZ" sz="1800" dirty="0">
                <a:solidFill>
                  <a:srgbClr val="FFFFFF"/>
                </a:solidFill>
                <a:latin typeface="Calibri" pitchFamily="34" charset="0"/>
              </a:rPr>
              <a:t>Ing. Pavel Roubal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67544" y="2542063"/>
            <a:ext cx="4049954" cy="1253823"/>
          </a:xfrm>
          <a:prstGeom prst="rect">
            <a:avLst/>
          </a:prstGeom>
        </p:spPr>
        <p:txBody>
          <a:bodyPr vert="horz" lIns="68572" tIns="0" rIns="342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r>
              <a:rPr lang="cs-CZ" sz="18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Kapitola 1: </a:t>
            </a:r>
            <a:br>
              <a:rPr lang="cs-CZ" sz="18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cs-CZ" sz="18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Fungování počítače, programy a dokumenty, význam operačního systému.</a:t>
            </a:r>
            <a:endParaRPr lang="cs-CZ" sz="9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1116057" y="4548298"/>
            <a:ext cx="6911921" cy="327708"/>
          </a:xfrm>
          <a:prstGeom prst="rect">
            <a:avLst/>
          </a:prstGeom>
        </p:spPr>
        <p:txBody>
          <a:bodyPr vert="horz" lIns="89143" tIns="0" rIns="34286" bIns="0" rtlCol="0" anchor="b">
            <a:noAutofit/>
          </a:bodyPr>
          <a:lstStyle/>
          <a:p>
            <a:pPr algn="ctr">
              <a:buClr>
                <a:schemeClr val="accent1"/>
              </a:buClr>
              <a:buSzPct val="80000"/>
              <a:defRPr/>
            </a:pPr>
            <a:r>
              <a:rPr lang="cs-CZ" sz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Pro pohodlné promítnutí prezentace v prohlížeči webu klepněte vpravo nahoře na </a:t>
            </a:r>
            <a:r>
              <a:rPr lang="cs-CZ" sz="1200" dirty="0">
                <a:solidFill>
                  <a:srgbClr val="FFFFFF"/>
                </a:solidFill>
                <a:latin typeface="Calibri" pitchFamily="34" charset="0"/>
              </a:rPr>
              <a:t>Spustit prezentaci</a:t>
            </a:r>
          </a:p>
          <a:p>
            <a:pPr algn="ctr">
              <a:buClr>
                <a:schemeClr val="accent1"/>
              </a:buClr>
              <a:buSzPct val="80000"/>
              <a:defRPr/>
            </a:pPr>
            <a:r>
              <a:rPr lang="cs-CZ" sz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a pak již pouze klepejte myší nebo mezerníkem…</a:t>
            </a:r>
          </a:p>
        </p:txBody>
      </p:sp>
      <p:sp>
        <p:nvSpPr>
          <p:cNvPr id="12" name="Podnadpis 2"/>
          <p:cNvSpPr txBox="1">
            <a:spLocks/>
          </p:cNvSpPr>
          <p:nvPr/>
        </p:nvSpPr>
        <p:spPr>
          <a:xfrm>
            <a:off x="2699146" y="4155926"/>
            <a:ext cx="3745755" cy="327708"/>
          </a:xfrm>
          <a:prstGeom prst="rect">
            <a:avLst/>
          </a:prstGeom>
        </p:spPr>
        <p:txBody>
          <a:bodyPr vert="horz" lIns="89143" tIns="0" rIns="34286" bIns="0" rtlCol="0" anchor="b">
            <a:noAutofit/>
          </a:bodyPr>
          <a:lstStyle/>
          <a:p>
            <a:pPr algn="ctr">
              <a:buClr>
                <a:schemeClr val="accent1"/>
              </a:buClr>
              <a:buSzPct val="80000"/>
              <a:defRPr/>
            </a:pPr>
            <a:r>
              <a:rPr lang="cs-CZ" sz="2400" dirty="0">
                <a:solidFill>
                  <a:srgbClr val="FFFFFF"/>
                </a:solidFill>
                <a:latin typeface="Calibri" pitchFamily="34" charset="0"/>
                <a:hlinkClick r:id="rId2"/>
              </a:rPr>
              <a:t>www.opocitacich.cz</a:t>
            </a:r>
            <a:endParaRPr lang="cs-CZ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Podnadpis 2"/>
          <p:cNvSpPr txBox="1">
            <a:spLocks/>
          </p:cNvSpPr>
          <p:nvPr/>
        </p:nvSpPr>
        <p:spPr>
          <a:xfrm>
            <a:off x="144054" y="3795886"/>
            <a:ext cx="8855899" cy="370243"/>
          </a:xfrm>
          <a:prstGeom prst="rect">
            <a:avLst/>
          </a:prstGeom>
        </p:spPr>
        <p:txBody>
          <a:bodyPr vert="horz" lIns="89143" tIns="0" rIns="34286" bIns="0" rtlCol="0" anchor="b">
            <a:normAutofit/>
          </a:bodyPr>
          <a:lstStyle/>
          <a:p>
            <a:pPr algn="ctr">
              <a:buClr>
                <a:schemeClr val="accent1"/>
              </a:buClr>
              <a:buSzPct val="80000"/>
              <a:defRPr/>
            </a:pPr>
            <a:r>
              <a:rPr lang="cs-CZ" sz="16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K této prezentaci jsou k dispozici </a:t>
            </a:r>
            <a:r>
              <a:rPr lang="cs-CZ" sz="16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cvičení. Pracovní </a:t>
            </a:r>
            <a:r>
              <a:rPr lang="cs-CZ" sz="16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sešit pro žáky objednávejte na webu:</a:t>
            </a:r>
          </a:p>
        </p:txBody>
      </p:sp>
      <p:sp>
        <p:nvSpPr>
          <p:cNvPr id="15" name="Nadpis 1"/>
          <p:cNvSpPr txBox="1">
            <a:spLocks/>
          </p:cNvSpPr>
          <p:nvPr/>
        </p:nvSpPr>
        <p:spPr>
          <a:xfrm>
            <a:off x="521540" y="206898"/>
            <a:ext cx="1489066" cy="316741"/>
          </a:xfrm>
          <a:prstGeom prst="rect">
            <a:avLst/>
          </a:prstGeom>
        </p:spPr>
        <p:txBody>
          <a:bodyPr vert="horz" lIns="68572" tIns="0" rIns="34286" bIns="0" rtlCol="0" anchor="t">
            <a:normAutofit fontScale="925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r>
              <a:rPr lang="cs-CZ" sz="1800" b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Lekce </a:t>
            </a:r>
            <a:r>
              <a:rPr lang="cs-CZ" sz="1800" b="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1.5: </a:t>
            </a:r>
            <a:r>
              <a:rPr lang="cs-CZ" sz="1800" b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cs-CZ" sz="1800" b="0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endParaRPr lang="cs-CZ" sz="900" b="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555526"/>
            <a:ext cx="2445904" cy="2188998"/>
          </a:xfrm>
          <a:prstGeom prst="rect">
            <a:avLst/>
          </a:prstGeom>
          <a:ln w="76200" cmpd="sng">
            <a:solidFill>
              <a:schemeClr val="accent1">
                <a:lumMod val="40000"/>
                <a:lumOff val="60000"/>
              </a:schemeClr>
            </a:solidFill>
            <a:miter lim="8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735" y="2269645"/>
            <a:ext cx="2177387" cy="1882370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32135" y="743964"/>
            <a:ext cx="6428097" cy="3408052"/>
          </a:xfrm>
        </p:spPr>
        <p:txBody>
          <a:bodyPr>
            <a:noAutofit/>
          </a:bodyPr>
          <a:lstStyle/>
          <a:p>
            <a:pPr marL="215979" indent="-215979"/>
            <a:r>
              <a:rPr lang="cs-CZ" sz="1700" dirty="0"/>
              <a:t>Jak to tedy funguje, co se děje, když </a:t>
            </a:r>
            <a:r>
              <a:rPr lang="cs-CZ" sz="1700" b="1" dirty="0">
                <a:solidFill>
                  <a:srgbClr val="0070C0"/>
                </a:solidFill>
              </a:rPr>
              <a:t>poklepeme </a:t>
            </a:r>
            <a:r>
              <a:rPr lang="cs-CZ" sz="1700" b="1" dirty="0" smtClean="0">
                <a:solidFill>
                  <a:srgbClr val="0070C0"/>
                </a:solidFill>
              </a:rPr>
              <a:t>například na </a:t>
            </a:r>
            <a:r>
              <a:rPr lang="cs-CZ" sz="1700" b="1" dirty="0">
                <a:solidFill>
                  <a:srgbClr val="0070C0"/>
                </a:solidFill>
              </a:rPr>
              <a:t>soubor s příponou JPG</a:t>
            </a:r>
            <a:r>
              <a:rPr lang="cs-CZ" sz="1700" dirty="0"/>
              <a:t>?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cs-CZ" sz="1700" dirty="0"/>
              <a:t>Operační systém se podívá do výše uvedené tabulky výchozích aplikací pro typy souborů a najde tam typ </a:t>
            </a:r>
            <a:r>
              <a:rPr lang="cs-CZ" sz="1700" b="1" dirty="0"/>
              <a:t>JPG</a:t>
            </a:r>
            <a:r>
              <a:rPr lang="cs-CZ" sz="1700" dirty="0"/>
              <a:t>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cs-CZ" sz="1700" dirty="0"/>
              <a:t>V tabulce má </a:t>
            </a:r>
            <a:r>
              <a:rPr lang="cs-CZ" sz="1700" dirty="0" smtClean="0"/>
              <a:t>například napsáno</a:t>
            </a:r>
            <a:r>
              <a:rPr lang="cs-CZ" sz="1700" dirty="0"/>
              <a:t>, že má  použít program </a:t>
            </a:r>
            <a:r>
              <a:rPr lang="cs-CZ" sz="1700" b="1" dirty="0"/>
              <a:t>Fotogalerie</a:t>
            </a:r>
            <a:r>
              <a:rPr lang="cs-CZ" sz="1700" dirty="0"/>
              <a:t>, spustí proto tento program.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cs-CZ" sz="1700" dirty="0"/>
              <a:t>Předá jako parametr spuštěnému programu </a:t>
            </a:r>
            <a:r>
              <a:rPr lang="cs-CZ" sz="1700" b="1" dirty="0"/>
              <a:t>Fotogalerie</a:t>
            </a:r>
            <a:r>
              <a:rPr lang="cs-CZ" sz="1700" dirty="0"/>
              <a:t> soubor </a:t>
            </a:r>
            <a:r>
              <a:rPr lang="cs-CZ" sz="1700" i="1" dirty="0" smtClean="0"/>
              <a:t>surikata.jpg</a:t>
            </a:r>
            <a:r>
              <a:rPr lang="cs-CZ" sz="1700" dirty="0"/>
              <a:t>, na který jsme </a:t>
            </a:r>
            <a:r>
              <a:rPr lang="cs-CZ" sz="1700" dirty="0" smtClean="0"/>
              <a:t>poklepali. Tento </a:t>
            </a:r>
            <a:r>
              <a:rPr lang="cs-CZ" sz="1700" b="1" dirty="0"/>
              <a:t>program</a:t>
            </a:r>
            <a:r>
              <a:rPr lang="cs-CZ" sz="1700" dirty="0"/>
              <a:t> </a:t>
            </a:r>
            <a:r>
              <a:rPr lang="cs-CZ" sz="1700" dirty="0" smtClean="0"/>
              <a:t>proto  </a:t>
            </a:r>
            <a:r>
              <a:rPr lang="cs-CZ" sz="1700" dirty="0"/>
              <a:t>okamžitě </a:t>
            </a:r>
            <a:r>
              <a:rPr lang="cs-CZ" sz="1700" b="1" dirty="0" smtClean="0"/>
              <a:t>otevře</a:t>
            </a:r>
            <a:r>
              <a:rPr lang="cs-CZ" sz="1700" dirty="0" smtClean="0"/>
              <a:t> obrázek </a:t>
            </a:r>
            <a:r>
              <a:rPr lang="cs-CZ" sz="1700" i="1" dirty="0" smtClean="0"/>
              <a:t>surikata.jpg</a:t>
            </a:r>
            <a:r>
              <a:rPr lang="cs-CZ" sz="1700" dirty="0" smtClean="0"/>
              <a:t>.</a:t>
            </a:r>
            <a:endParaRPr lang="cs-CZ" sz="1700" dirty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700" dirty="0"/>
              <a:t>Navenek: obrázek se (skoro ihned) zobrazí v programu Fotogalerie</a:t>
            </a:r>
            <a:r>
              <a:rPr lang="cs-CZ" sz="1700" dirty="0" smtClean="0"/>
              <a:t>.</a:t>
            </a:r>
            <a:endParaRPr lang="cs-CZ" sz="17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Vazba typu dokumentu k programu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10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4599" y="299302"/>
            <a:ext cx="2203664" cy="1906591"/>
          </a:xfrm>
          <a:prstGeom prst="rect">
            <a:avLst/>
          </a:prstGeom>
        </p:spPr>
      </p:pic>
      <p:cxnSp>
        <p:nvCxnSpPr>
          <p:cNvPr id="11" name="Přímá spojnice se šipkou 10"/>
          <p:cNvCxnSpPr/>
          <p:nvPr/>
        </p:nvCxnSpPr>
        <p:spPr>
          <a:xfrm>
            <a:off x="7812360" y="1563638"/>
            <a:ext cx="0" cy="10081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0" y="4208770"/>
            <a:ext cx="9144000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500" b="1" dirty="0"/>
              <a:t>Doba</a:t>
            </a:r>
            <a:r>
              <a:rPr lang="cs-CZ" sz="1500" dirty="0"/>
              <a:t> potřebná k zobrazení obrázku je dána časem, za který se aplikace Fotogalerie načte z disku do </a:t>
            </a:r>
            <a:r>
              <a:rPr lang="cs-CZ" sz="1500" dirty="0" smtClean="0"/>
              <a:t>operační paměti </a:t>
            </a:r>
            <a:r>
              <a:rPr lang="cs-CZ" sz="1500" dirty="0"/>
              <a:t>a také dobou potřebnou pro otevření dokumentu (opět z disku do paměti).</a:t>
            </a:r>
          </a:p>
        </p:txBody>
      </p:sp>
      <p:cxnSp>
        <p:nvCxnSpPr>
          <p:cNvPr id="10" name="Přímá spojnice 9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29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32135" y="743964"/>
            <a:ext cx="4195849" cy="3408052"/>
          </a:xfrm>
        </p:spPr>
        <p:txBody>
          <a:bodyPr>
            <a:noAutofit/>
          </a:bodyPr>
          <a:lstStyle/>
          <a:p>
            <a:pPr marL="215979" indent="-215979"/>
            <a:r>
              <a:rPr lang="cs-CZ" sz="1700" dirty="0"/>
              <a:t>Chceme </a:t>
            </a:r>
            <a:r>
              <a:rPr lang="cs-CZ" sz="1700" b="1" dirty="0"/>
              <a:t>otevřít JPG soubor v jiném </a:t>
            </a:r>
            <a:r>
              <a:rPr lang="cs-CZ" sz="1700" dirty="0"/>
              <a:t>než výchozím programu:</a:t>
            </a:r>
          </a:p>
          <a:p>
            <a:pPr marL="215979" indent="-215979"/>
            <a:endParaRPr lang="cs-CZ" sz="1700" dirty="0"/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cs-CZ" sz="1700" dirty="0" smtClean="0"/>
              <a:t>Klepneme </a:t>
            </a:r>
            <a:r>
              <a:rPr lang="cs-CZ" sz="1700" dirty="0"/>
              <a:t>na něj </a:t>
            </a:r>
            <a:r>
              <a:rPr lang="cs-CZ" sz="1700" i="1" dirty="0"/>
              <a:t>pravým</a:t>
            </a:r>
            <a:r>
              <a:rPr lang="cs-CZ" sz="1700" dirty="0"/>
              <a:t> tlačítkem myši.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cs-CZ" sz="1700" dirty="0"/>
              <a:t>V místní nabídce zvolíme </a:t>
            </a:r>
            <a:r>
              <a:rPr lang="cs-CZ" sz="1700" dirty="0" smtClean="0"/>
              <a:t/>
            </a:r>
            <a:br>
              <a:rPr lang="cs-CZ" sz="1700" dirty="0" smtClean="0"/>
            </a:br>
            <a:r>
              <a:rPr lang="cs-CZ" sz="1700" b="1" dirty="0" smtClean="0"/>
              <a:t>Otevřít </a:t>
            </a:r>
            <a:r>
              <a:rPr lang="cs-CZ" sz="1700" b="1" dirty="0"/>
              <a:t>v programu</a:t>
            </a:r>
            <a:r>
              <a:rPr lang="cs-CZ" sz="1700" dirty="0"/>
              <a:t>…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cs-CZ" sz="1700" dirty="0"/>
              <a:t>Vybereme jiný program z nabízeného seznamu.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endParaRPr lang="cs-CZ" sz="1700" dirty="0" smtClean="0"/>
          </a:p>
          <a:p>
            <a:pPr marL="0" indent="0">
              <a:spcBef>
                <a:spcPts val="600"/>
              </a:spcBef>
              <a:buNone/>
            </a:pPr>
            <a:endParaRPr lang="cs-CZ" sz="17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Tip: jak </a:t>
            </a:r>
            <a:r>
              <a:rPr lang="cs-CZ" dirty="0" smtClean="0"/>
              <a:t>otevřít dokument v jiném programu?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11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0" y="4208770"/>
            <a:ext cx="9144000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500" dirty="0" smtClean="0"/>
              <a:t>Pokud chceme </a:t>
            </a:r>
            <a:r>
              <a:rPr lang="cs-CZ" sz="1500" b="1" dirty="0" smtClean="0"/>
              <a:t>zcela změnit </a:t>
            </a:r>
            <a:r>
              <a:rPr lang="cs-CZ" sz="1500" dirty="0" smtClean="0"/>
              <a:t>vazbu typu dokumentu na nějaký program, vybereme </a:t>
            </a:r>
            <a:r>
              <a:rPr lang="cs-CZ" sz="1500" b="1" dirty="0" smtClean="0"/>
              <a:t>Zvolit jinou aplikaci</a:t>
            </a:r>
            <a:r>
              <a:rPr lang="cs-CZ" sz="1500" dirty="0" smtClean="0"/>
              <a:t>.</a:t>
            </a:r>
            <a:endParaRPr lang="cs-CZ" sz="15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989046"/>
            <a:ext cx="4740400" cy="2878848"/>
          </a:xfrm>
          <a:prstGeom prst="rect">
            <a:avLst/>
          </a:prstGeom>
        </p:spPr>
      </p:pic>
      <p:cxnSp>
        <p:nvCxnSpPr>
          <p:cNvPr id="11" name="Přímá spojnice se šipkou 10"/>
          <p:cNvCxnSpPr/>
          <p:nvPr/>
        </p:nvCxnSpPr>
        <p:spPr>
          <a:xfrm>
            <a:off x="2627784" y="2427734"/>
            <a:ext cx="223224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1547664" y="3003798"/>
            <a:ext cx="561662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7596336" y="3671034"/>
            <a:ext cx="0" cy="5569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82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1062" y="311565"/>
            <a:ext cx="4680519" cy="3563952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32135" y="743964"/>
            <a:ext cx="3979825" cy="3408052"/>
          </a:xfrm>
        </p:spPr>
        <p:txBody>
          <a:bodyPr>
            <a:noAutofit/>
          </a:bodyPr>
          <a:lstStyle/>
          <a:p>
            <a:pPr marL="215979" indent="-215979"/>
            <a:r>
              <a:rPr lang="cs-CZ" sz="1700" dirty="0"/>
              <a:t>Existují </a:t>
            </a:r>
            <a:r>
              <a:rPr lang="cs-CZ" sz="1700" b="1" dirty="0" smtClean="0"/>
              <a:t>datové </a:t>
            </a:r>
            <a:r>
              <a:rPr lang="cs-CZ" sz="1700" b="1" dirty="0"/>
              <a:t>soubory vytvářené </a:t>
            </a:r>
            <a:r>
              <a:rPr lang="cs-CZ" sz="1700" b="1" dirty="0" smtClean="0"/>
              <a:t>v různých </a:t>
            </a:r>
            <a:r>
              <a:rPr lang="cs-CZ" sz="1700" b="1" dirty="0"/>
              <a:t>programech</a:t>
            </a:r>
            <a:r>
              <a:rPr lang="cs-CZ" sz="1700" dirty="0"/>
              <a:t>. Například: dokument MS Wordu (DOCX), Excelu (XLSX</a:t>
            </a:r>
            <a:r>
              <a:rPr lang="cs-CZ" sz="1700" dirty="0" smtClean="0"/>
              <a:t>), PowerPointu (PPTX)…</a:t>
            </a:r>
          </a:p>
          <a:p>
            <a:pPr marL="215979" indent="-215979"/>
            <a:endParaRPr lang="cs-CZ" sz="1700" dirty="0"/>
          </a:p>
          <a:p>
            <a:pPr marL="215979" indent="-215979"/>
            <a:r>
              <a:rPr lang="cs-CZ" sz="1700" dirty="0"/>
              <a:t>Dále existují </a:t>
            </a:r>
            <a:r>
              <a:rPr lang="cs-CZ" sz="1700" b="1" dirty="0">
                <a:solidFill>
                  <a:srgbClr val="0070C0"/>
                </a:solidFill>
              </a:rPr>
              <a:t>standardizované</a:t>
            </a:r>
            <a:r>
              <a:rPr lang="cs-CZ" sz="1700" dirty="0"/>
              <a:t> </a:t>
            </a:r>
            <a:r>
              <a:rPr lang="cs-CZ" sz="1700" dirty="0" smtClean="0"/>
              <a:t>typy</a:t>
            </a:r>
            <a:r>
              <a:rPr lang="cs-CZ" sz="1700" dirty="0"/>
              <a:t>, se kterými umí pracovat více (mnoho) programů. Třeba PDF textové soubory, </a:t>
            </a:r>
            <a:r>
              <a:rPr lang="cs-CZ" sz="1700" dirty="0" err="1"/>
              <a:t>JPeG</a:t>
            </a:r>
            <a:r>
              <a:rPr lang="cs-CZ" sz="1700" dirty="0"/>
              <a:t> obrázky, MP3 zvuky, MP4 videa</a:t>
            </a:r>
            <a:r>
              <a:rPr lang="cs-CZ" sz="1700" dirty="0" smtClean="0"/>
              <a:t>…</a:t>
            </a:r>
          </a:p>
          <a:p>
            <a:pPr marL="215979" indent="-215979"/>
            <a:r>
              <a:rPr lang="cs-CZ" sz="1700" dirty="0" smtClean="0"/>
              <a:t>(Časem získáte přehled.)</a:t>
            </a:r>
            <a:endParaRPr lang="cs-CZ" sz="1700" dirty="0"/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endParaRPr lang="cs-CZ" sz="1700" dirty="0" smtClean="0"/>
          </a:p>
          <a:p>
            <a:pPr marL="0" indent="0">
              <a:spcBef>
                <a:spcPts val="600"/>
              </a:spcBef>
              <a:buNone/>
            </a:pPr>
            <a:endParaRPr lang="cs-CZ" sz="17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Typy souborů (dokumentů</a:t>
            </a:r>
            <a:r>
              <a:rPr lang="cs-CZ" dirty="0" smtClean="0"/>
              <a:t>)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12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0" y="4208770"/>
            <a:ext cx="9144000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500" dirty="0"/>
              <a:t>Přípony dokumentů si můžeme nechat </a:t>
            </a:r>
            <a:r>
              <a:rPr lang="cs-CZ" sz="1500" dirty="0" smtClean="0"/>
              <a:t>ukázat </a:t>
            </a:r>
            <a:r>
              <a:rPr lang="cs-CZ" sz="1500" dirty="0"/>
              <a:t>na kartě </a:t>
            </a:r>
            <a:r>
              <a:rPr lang="cs-CZ" sz="1500" b="1" dirty="0"/>
              <a:t>Zobrazení</a:t>
            </a:r>
            <a:r>
              <a:rPr lang="cs-CZ" sz="1500" dirty="0"/>
              <a:t>, políčko </a:t>
            </a:r>
            <a:r>
              <a:rPr lang="cs-CZ" sz="1500" b="1" dirty="0"/>
              <a:t>Přípony názvů souborů</a:t>
            </a:r>
            <a:r>
              <a:rPr lang="cs-CZ" sz="1500" dirty="0" smtClean="0"/>
              <a:t>.</a:t>
            </a:r>
            <a:endParaRPr lang="cs-CZ" sz="1500" dirty="0"/>
          </a:p>
        </p:txBody>
      </p:sp>
      <p:cxnSp>
        <p:nvCxnSpPr>
          <p:cNvPr id="19" name="Přímá spojnice se šipkou 18"/>
          <p:cNvCxnSpPr/>
          <p:nvPr/>
        </p:nvCxnSpPr>
        <p:spPr>
          <a:xfrm flipH="1" flipV="1">
            <a:off x="7785756" y="915566"/>
            <a:ext cx="26604" cy="33343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54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32135" y="743964"/>
            <a:ext cx="3979825" cy="3408052"/>
          </a:xfrm>
        </p:spPr>
        <p:txBody>
          <a:bodyPr>
            <a:noAutofit/>
          </a:bodyPr>
          <a:lstStyle/>
          <a:p>
            <a:pPr marL="215979" indent="-215979"/>
            <a:r>
              <a:rPr lang="cs-CZ" sz="1700" b="1" dirty="0"/>
              <a:t>Zásadním problémem </a:t>
            </a:r>
            <a:r>
              <a:rPr lang="cs-CZ" sz="1700" dirty="0"/>
              <a:t>je, že není text jako text, tabulka jako tabulka, obrázek jako obrázek a video jako video</a:t>
            </a:r>
            <a:r>
              <a:rPr lang="cs-CZ" sz="1700" dirty="0" smtClean="0"/>
              <a:t>.</a:t>
            </a:r>
          </a:p>
          <a:p>
            <a:pPr marL="215979" indent="-215979"/>
            <a:endParaRPr lang="cs-CZ" sz="1700" dirty="0"/>
          </a:p>
          <a:p>
            <a:pPr marL="215979" indent="-215979"/>
            <a:r>
              <a:rPr lang="cs-CZ" sz="1700" dirty="0"/>
              <a:t>Tedy (až na výjimky) </a:t>
            </a:r>
            <a:r>
              <a:rPr lang="cs-CZ" sz="1700" b="1" dirty="0">
                <a:solidFill>
                  <a:srgbClr val="0070C0"/>
                </a:solidFill>
              </a:rPr>
              <a:t>neexistují jednotné typy souborů</a:t>
            </a:r>
            <a:r>
              <a:rPr lang="cs-CZ" sz="1700" b="1" dirty="0"/>
              <a:t> pro jednotlivé druhy dokumentů</a:t>
            </a:r>
            <a:r>
              <a:rPr lang="cs-CZ" sz="1700" dirty="0"/>
              <a:t>.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endParaRPr lang="cs-CZ" sz="1700" dirty="0" smtClean="0"/>
          </a:p>
          <a:p>
            <a:pPr marL="0" indent="0">
              <a:spcBef>
                <a:spcPts val="600"/>
              </a:spcBef>
              <a:buNone/>
            </a:pPr>
            <a:endParaRPr lang="cs-CZ" sz="17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Typy souborů (dokumentů</a:t>
            </a:r>
            <a:r>
              <a:rPr lang="cs-CZ" dirty="0" smtClean="0"/>
              <a:t>)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13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0" y="4208770"/>
            <a:ext cx="9144000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500" dirty="0"/>
              <a:t>Třeba </a:t>
            </a:r>
            <a:r>
              <a:rPr lang="cs-CZ" sz="1500" b="1" dirty="0"/>
              <a:t>jeden a tentýž obrázek</a:t>
            </a:r>
            <a:r>
              <a:rPr lang="cs-CZ" sz="1500" dirty="0"/>
              <a:t>, který vidíme </a:t>
            </a:r>
            <a:r>
              <a:rPr lang="cs-CZ" sz="1500" dirty="0" smtClean="0"/>
              <a:t>stejně při </a:t>
            </a:r>
            <a:r>
              <a:rPr lang="cs-CZ" sz="1500" dirty="0"/>
              <a:t>jeho otevření na monitoru, může být na disk </a:t>
            </a:r>
            <a:r>
              <a:rPr lang="cs-CZ" sz="1500" b="1" dirty="0"/>
              <a:t>uložen v desítkách různých datových formátů</a:t>
            </a:r>
            <a:r>
              <a:rPr lang="cs-CZ" sz="1500" dirty="0" smtClean="0"/>
              <a:t>. Naštěstí </a:t>
            </a:r>
            <a:r>
              <a:rPr lang="cs-CZ" sz="1500" dirty="0"/>
              <a:t>je nemusíme znát zdaleka všechny</a:t>
            </a:r>
            <a:r>
              <a:rPr lang="cs-CZ" sz="1500" dirty="0" smtClean="0"/>
              <a:t>.</a:t>
            </a:r>
            <a:endParaRPr lang="cs-CZ" sz="15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820353"/>
            <a:ext cx="4824536" cy="3262259"/>
          </a:xfrm>
          <a:prstGeom prst="rect">
            <a:avLst/>
          </a:prstGeom>
        </p:spPr>
      </p:pic>
      <p:cxnSp>
        <p:nvCxnSpPr>
          <p:cNvPr id="19" name="Přímá spojnice se šipkou 18"/>
          <p:cNvCxnSpPr/>
          <p:nvPr/>
        </p:nvCxnSpPr>
        <p:spPr>
          <a:xfrm flipV="1">
            <a:off x="7236296" y="1419622"/>
            <a:ext cx="0" cy="28302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01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699542"/>
            <a:ext cx="9144000" cy="40324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32135" y="743964"/>
            <a:ext cx="5096458" cy="3408052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1700" i="1" dirty="0"/>
              <a:t>Co se stane, pokud při přejmenování souboru přepíšu příponu dokumentu třeba z DOCX na PDF</a:t>
            </a:r>
            <a:r>
              <a:rPr lang="cs-CZ" sz="1700" i="1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endParaRPr lang="cs-CZ" sz="1700" i="1" dirty="0"/>
          </a:p>
          <a:p>
            <a:pPr marL="342900" indent="-342900">
              <a:buFont typeface="+mj-lt"/>
              <a:buAutoNum type="arabicPeriod"/>
            </a:pPr>
            <a:r>
              <a:rPr lang="cs-CZ" sz="1700" i="1" dirty="0"/>
              <a:t>Co se stane, pokud při přejmenování souboru </a:t>
            </a:r>
            <a:r>
              <a:rPr lang="cs-CZ" sz="1700" i="1" dirty="0" smtClean="0"/>
              <a:t>přepíšu </a:t>
            </a:r>
            <a:r>
              <a:rPr lang="cs-CZ" sz="1700" i="1" dirty="0"/>
              <a:t>omylem příponu souboru z DOCX na DOCY</a:t>
            </a:r>
            <a:r>
              <a:rPr lang="cs-CZ" sz="1700" i="1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endParaRPr lang="cs-CZ" sz="1700" i="1" dirty="0"/>
          </a:p>
          <a:p>
            <a:pPr marL="215979" indent="-215979"/>
            <a:r>
              <a:rPr lang="cs-CZ" sz="1700" dirty="0"/>
              <a:t>Zkuste si to u nějakého (nedůležitého) dokumentu </a:t>
            </a:r>
            <a:r>
              <a:rPr lang="cs-CZ" sz="1700" dirty="0" smtClean="0"/>
              <a:t>a zkuste </a:t>
            </a:r>
            <a:r>
              <a:rPr lang="cs-CZ" sz="1700" dirty="0"/>
              <a:t>si v duchu </a:t>
            </a:r>
            <a:r>
              <a:rPr lang="cs-CZ" sz="1700" dirty="0" smtClean="0"/>
              <a:t>odpovědět, </a:t>
            </a:r>
            <a:r>
              <a:rPr lang="cs-CZ" sz="1700" b="1" dirty="0"/>
              <a:t>proč</a:t>
            </a:r>
            <a:r>
              <a:rPr lang="cs-CZ" sz="1700" dirty="0"/>
              <a:t> se to stalo?</a:t>
            </a:r>
          </a:p>
          <a:p>
            <a:pPr marL="215979" indent="-215979"/>
            <a:r>
              <a:rPr lang="cs-CZ" sz="1700" dirty="0" smtClean="0"/>
              <a:t>Copak </a:t>
            </a:r>
            <a:r>
              <a:rPr lang="cs-CZ" sz="1700" dirty="0"/>
              <a:t>se to systému asi nelíbí </a:t>
            </a:r>
            <a:r>
              <a:rPr lang="cs-CZ" sz="1700" dirty="0" smtClean="0">
                <a:sym typeface="Wingdings" panose="05000000000000000000" pitchFamily="2" charset="2"/>
              </a:rPr>
              <a:t> </a:t>
            </a:r>
            <a:r>
              <a:rPr lang="cs-CZ" sz="1700" dirty="0" smtClean="0"/>
              <a:t>?</a:t>
            </a:r>
            <a:endParaRPr lang="cs-CZ" sz="1700" dirty="0"/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endParaRPr lang="cs-CZ" sz="1700" dirty="0" smtClean="0"/>
          </a:p>
          <a:p>
            <a:pPr marL="0" indent="0">
              <a:spcBef>
                <a:spcPts val="600"/>
              </a:spcBef>
              <a:buNone/>
            </a:pPr>
            <a:endParaRPr lang="cs-CZ" sz="17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Cvičení na závěr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14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219822"/>
            <a:ext cx="4214813" cy="134302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843558"/>
            <a:ext cx="1210374" cy="127492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1952" y="843557"/>
            <a:ext cx="1226512" cy="1331411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1426" y="2196849"/>
            <a:ext cx="1326958" cy="1446191"/>
          </a:xfrm>
          <a:prstGeom prst="rect">
            <a:avLst/>
          </a:prstGeom>
        </p:spPr>
      </p:pic>
      <p:cxnSp>
        <p:nvCxnSpPr>
          <p:cNvPr id="12" name="Pravoúhlá spojnice 11"/>
          <p:cNvCxnSpPr/>
          <p:nvPr/>
        </p:nvCxnSpPr>
        <p:spPr>
          <a:xfrm>
            <a:off x="5237079" y="1995686"/>
            <a:ext cx="1639177" cy="924258"/>
          </a:xfrm>
          <a:prstGeom prst="bentConnector3">
            <a:avLst>
              <a:gd name="adj1" fmla="val 15887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5148064" y="1203598"/>
            <a:ext cx="57606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7006510" y="1203598"/>
            <a:ext cx="57606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9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699542"/>
            <a:ext cx="9144000" cy="40324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32135" y="743964"/>
            <a:ext cx="5096458" cy="3844010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1700" i="1" dirty="0"/>
              <a:t>Co se stane, pokud při přejmenování souboru přepíšu příponu dokumentu třeba z DOCX na PDF</a:t>
            </a:r>
            <a:r>
              <a:rPr lang="cs-CZ" sz="1700" i="1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endParaRPr lang="cs-CZ" sz="1700" i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700" dirty="0"/>
              <a:t>Operační systém najde k příponě PDF nejspíše </a:t>
            </a:r>
            <a:r>
              <a:rPr lang="cs-CZ" sz="1700" dirty="0" smtClean="0"/>
              <a:t>program Adobe </a:t>
            </a:r>
            <a:r>
              <a:rPr lang="cs-CZ" sz="1700" dirty="0" err="1"/>
              <a:t>Acrobat</a:t>
            </a:r>
            <a:r>
              <a:rPr lang="cs-CZ" sz="1700" dirty="0"/>
              <a:t> </a:t>
            </a:r>
            <a:r>
              <a:rPr lang="cs-CZ" sz="1700" dirty="0" err="1"/>
              <a:t>Reader</a:t>
            </a:r>
            <a:r>
              <a:rPr lang="cs-CZ" sz="1700" dirty="0"/>
              <a:t>,</a:t>
            </a:r>
            <a:r>
              <a:rPr lang="cs-CZ" sz="1700" i="1" dirty="0"/>
              <a:t> </a:t>
            </a:r>
            <a:r>
              <a:rPr lang="cs-CZ" sz="1700" dirty="0"/>
              <a:t>ten spustí a pošle mu </a:t>
            </a:r>
            <a:r>
              <a:rPr lang="cs-CZ" sz="1700" dirty="0" smtClean="0"/>
              <a:t>k otevření </a:t>
            </a:r>
            <a:r>
              <a:rPr lang="cs-CZ" sz="1700" dirty="0"/>
              <a:t>náš soubor…</a:t>
            </a:r>
          </a:p>
          <a:p>
            <a:pPr marL="0" indent="0">
              <a:buNone/>
            </a:pPr>
            <a:endParaRPr lang="cs-CZ" sz="1700" i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700" dirty="0" smtClean="0"/>
              <a:t>Změnou </a:t>
            </a:r>
            <a:r>
              <a:rPr lang="cs-CZ" sz="1700" dirty="0"/>
              <a:t>přípony se </a:t>
            </a:r>
            <a:r>
              <a:rPr lang="cs-CZ" sz="1700" b="1" dirty="0"/>
              <a:t>vnitřní obsah souboru </a:t>
            </a:r>
            <a:r>
              <a:rPr lang="cs-CZ" sz="1700" dirty="0"/>
              <a:t>(wordovský dokument) nijak nezměnil, program pro čtení PDF souborů proto soubor neotevře. </a:t>
            </a:r>
            <a:r>
              <a:rPr lang="cs-CZ" sz="1700" b="1" dirty="0" smtClean="0"/>
              <a:t>(Proto </a:t>
            </a:r>
            <a:r>
              <a:rPr lang="cs-CZ" sz="1700" b="1" dirty="0"/>
              <a:t>nás systém předtím varoval</a:t>
            </a:r>
            <a:r>
              <a:rPr lang="cs-CZ" sz="1700" b="1" dirty="0" smtClean="0"/>
              <a:t>.)</a:t>
            </a:r>
            <a:endParaRPr lang="cs-CZ" sz="17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700" b="1" dirty="0">
                <a:solidFill>
                  <a:srgbClr val="0070C0"/>
                </a:solidFill>
              </a:rPr>
              <a:t>Změnou přípony </a:t>
            </a:r>
            <a:r>
              <a:rPr lang="cs-CZ" sz="1700" dirty="0"/>
              <a:t>(názvu obecně) se </a:t>
            </a:r>
            <a:r>
              <a:rPr lang="cs-CZ" sz="1700" b="1" dirty="0">
                <a:solidFill>
                  <a:srgbClr val="0070C0"/>
                </a:solidFill>
              </a:rPr>
              <a:t>obsah souboru nemění</a:t>
            </a:r>
            <a:r>
              <a:rPr lang="cs-CZ" sz="1700" dirty="0" smtClean="0"/>
              <a:t>. Musíme proto soubor </a:t>
            </a:r>
            <a:r>
              <a:rPr lang="cs-CZ" sz="1700" dirty="0"/>
              <a:t>opět správně přejmenovat na </a:t>
            </a:r>
            <a:r>
              <a:rPr lang="cs-CZ" sz="1700" dirty="0" smtClean="0"/>
              <a:t>typ DOCX</a:t>
            </a:r>
            <a:r>
              <a:rPr lang="cs-CZ" sz="1700" dirty="0"/>
              <a:t>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700" dirty="0" smtClean="0"/>
          </a:p>
          <a:p>
            <a:pPr marL="0" indent="0">
              <a:spcBef>
                <a:spcPts val="600"/>
              </a:spcBef>
              <a:buNone/>
            </a:pPr>
            <a:endParaRPr lang="cs-CZ" sz="17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Cvičení na </a:t>
            </a:r>
            <a:r>
              <a:rPr lang="cs-CZ" dirty="0" smtClean="0"/>
              <a:t>závěr – odpověď 1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15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843558"/>
            <a:ext cx="1210374" cy="127492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1952" y="843557"/>
            <a:ext cx="1226512" cy="1331411"/>
          </a:xfrm>
          <a:prstGeom prst="rect">
            <a:avLst/>
          </a:prstGeom>
        </p:spPr>
      </p:pic>
      <p:cxnSp>
        <p:nvCxnSpPr>
          <p:cNvPr id="13" name="Přímá spojnice se šipkou 12"/>
          <p:cNvCxnSpPr/>
          <p:nvPr/>
        </p:nvCxnSpPr>
        <p:spPr>
          <a:xfrm>
            <a:off x="5148064" y="1203598"/>
            <a:ext cx="57606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7006510" y="1203598"/>
            <a:ext cx="57606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4" name="Obráze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3311" y="2262500"/>
            <a:ext cx="3742629" cy="1317362"/>
          </a:xfrm>
          <a:prstGeom prst="rect">
            <a:avLst/>
          </a:prstGeom>
        </p:spPr>
      </p:pic>
      <p:cxnSp>
        <p:nvCxnSpPr>
          <p:cNvPr id="5" name="Pravoúhlá spojnice 4"/>
          <p:cNvCxnSpPr/>
          <p:nvPr/>
        </p:nvCxnSpPr>
        <p:spPr>
          <a:xfrm>
            <a:off x="3203848" y="2262500"/>
            <a:ext cx="2304256" cy="30925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0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699542"/>
            <a:ext cx="9144000" cy="40324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32135" y="743964"/>
            <a:ext cx="5096458" cy="3844010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700" i="1" dirty="0"/>
              <a:t>Co se stane, pokud při přejmenování souboru přepíšu omylem příponu souboru z DOCX na DOCY?</a:t>
            </a:r>
            <a:endParaRPr lang="cs-CZ" sz="1700" i="1" dirty="0" smtClean="0"/>
          </a:p>
          <a:p>
            <a:pPr marL="342900" indent="-342900">
              <a:buFont typeface="+mj-lt"/>
              <a:buAutoNum type="arabicPeriod"/>
            </a:pPr>
            <a:endParaRPr lang="cs-CZ" sz="1700" i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700" dirty="0"/>
              <a:t>Operační systém k příponě </a:t>
            </a:r>
            <a:r>
              <a:rPr lang="cs-CZ" sz="1700" b="1" dirty="0"/>
              <a:t>DOCY</a:t>
            </a:r>
            <a:r>
              <a:rPr lang="cs-CZ" sz="1700" dirty="0"/>
              <a:t> na </a:t>
            </a:r>
            <a:r>
              <a:rPr lang="cs-CZ" sz="1700" dirty="0" smtClean="0"/>
              <a:t>99,999999 </a:t>
            </a:r>
            <a:r>
              <a:rPr lang="cs-CZ" sz="1700" dirty="0"/>
              <a:t>% nenajde žádný program.</a:t>
            </a:r>
          </a:p>
          <a:p>
            <a:pPr marL="0" indent="0">
              <a:buNone/>
            </a:pPr>
            <a:endParaRPr lang="cs-CZ" sz="1700" dirty="0"/>
          </a:p>
          <a:p>
            <a:pPr marL="0" indent="0">
              <a:buNone/>
            </a:pPr>
            <a:endParaRPr lang="cs-CZ" sz="1700" i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700" dirty="0"/>
              <a:t>Nabízí nám možnost zkusit najít vhodný program pro DOCY soubory ve </a:t>
            </a:r>
            <a:r>
              <a:rPr lang="cs-CZ" sz="1700" b="1" dirty="0" err="1"/>
              <a:t>Store</a:t>
            </a:r>
            <a:r>
              <a:rPr lang="cs-CZ" sz="1700" dirty="0"/>
              <a:t> (v obchodu s aplikacemi</a:t>
            </a:r>
            <a:r>
              <a:rPr lang="cs-CZ" sz="1700" dirty="0" smtClean="0"/>
              <a:t>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17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700" dirty="0"/>
              <a:t>Jelikož </a:t>
            </a:r>
            <a:r>
              <a:rPr lang="cs-CZ" sz="1700" b="1" dirty="0"/>
              <a:t>DOCY je chyba, žádný program nenajdeme </a:t>
            </a:r>
            <a:r>
              <a:rPr lang="cs-CZ" sz="1700" dirty="0" smtClean="0"/>
              <a:t>a musíme </a:t>
            </a:r>
            <a:r>
              <a:rPr lang="cs-CZ" sz="1700" dirty="0"/>
              <a:t>samozřejmě opět přejmenovat soubor na název se správnou příponou</a:t>
            </a:r>
            <a:r>
              <a:rPr lang="cs-CZ" sz="1700" dirty="0" smtClean="0"/>
              <a:t>.</a:t>
            </a:r>
          </a:p>
          <a:p>
            <a:pPr marL="0" indent="0">
              <a:spcBef>
                <a:spcPts val="600"/>
              </a:spcBef>
              <a:buNone/>
            </a:pPr>
            <a:endParaRPr lang="cs-CZ" sz="17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Cvičení na </a:t>
            </a:r>
            <a:r>
              <a:rPr lang="cs-CZ" dirty="0" smtClean="0"/>
              <a:t>závěr – odpověď 2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16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843558"/>
            <a:ext cx="1210374" cy="1274926"/>
          </a:xfrm>
          <a:prstGeom prst="rect">
            <a:avLst/>
          </a:prstGeom>
        </p:spPr>
      </p:pic>
      <p:cxnSp>
        <p:nvCxnSpPr>
          <p:cNvPr id="13" name="Přímá spojnice se šipkou 12"/>
          <p:cNvCxnSpPr/>
          <p:nvPr/>
        </p:nvCxnSpPr>
        <p:spPr>
          <a:xfrm>
            <a:off x="5148064" y="1203598"/>
            <a:ext cx="57606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7006510" y="1203598"/>
            <a:ext cx="57606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2" name="Obrázek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6327" y="843558"/>
            <a:ext cx="1166621" cy="127144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002" y="2213769"/>
            <a:ext cx="3157749" cy="2084114"/>
          </a:xfrm>
          <a:prstGeom prst="rect">
            <a:avLst/>
          </a:prstGeom>
        </p:spPr>
      </p:pic>
      <p:cxnSp>
        <p:nvCxnSpPr>
          <p:cNvPr id="5" name="Pravoúhlá spojnice 4"/>
          <p:cNvCxnSpPr/>
          <p:nvPr/>
        </p:nvCxnSpPr>
        <p:spPr>
          <a:xfrm>
            <a:off x="2940954" y="2007329"/>
            <a:ext cx="2855182" cy="492413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0" y="4424213"/>
            <a:ext cx="9144000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500" dirty="0" smtClean="0"/>
              <a:t>Již </a:t>
            </a:r>
            <a:r>
              <a:rPr lang="cs-CZ" sz="1500" dirty="0"/>
              <a:t>podle </a:t>
            </a:r>
            <a:r>
              <a:rPr lang="cs-CZ" sz="1500" b="1" dirty="0"/>
              <a:t>prázdné ikony </a:t>
            </a:r>
            <a:r>
              <a:rPr lang="cs-CZ" sz="1500" dirty="0"/>
              <a:t>vidíme, že operační systém tento typ souboru nezná</a:t>
            </a:r>
            <a:r>
              <a:rPr lang="cs-CZ" sz="1500" dirty="0" smtClean="0"/>
              <a:t>.</a:t>
            </a:r>
            <a:endParaRPr lang="cs-CZ" sz="1500" dirty="0"/>
          </a:p>
        </p:txBody>
      </p:sp>
      <p:cxnSp>
        <p:nvCxnSpPr>
          <p:cNvPr id="19" name="Přímá spojnice 1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Pravoúhlá spojnice 13"/>
          <p:cNvCxnSpPr/>
          <p:nvPr/>
        </p:nvCxnSpPr>
        <p:spPr>
          <a:xfrm rot="5400000" flipH="1" flipV="1">
            <a:off x="6438419" y="2707798"/>
            <a:ext cx="3022155" cy="733841"/>
          </a:xfrm>
          <a:prstGeom prst="bentConnector3">
            <a:avLst>
              <a:gd name="adj1" fmla="val 245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03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544" y="843559"/>
            <a:ext cx="8838952" cy="3816424"/>
          </a:xfrm>
        </p:spPr>
        <p:txBody>
          <a:bodyPr>
            <a:normAutofit lnSpcReduction="10000"/>
          </a:bodyPr>
          <a:lstStyle/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dirty="0"/>
              <a:t>ROUBAL, Pavel.</a:t>
            </a:r>
            <a:r>
              <a:rPr lang="cs-CZ" sz="1350" i="1" dirty="0"/>
              <a:t> Informatika a výpočetní technika pro střední školy: [kompletní látka pro nižší </a:t>
            </a:r>
            <a:r>
              <a:rPr lang="cs-CZ" sz="1350" i="1" dirty="0" smtClean="0"/>
              <a:t/>
            </a:r>
            <a:br>
              <a:rPr lang="cs-CZ" sz="1350" i="1" dirty="0" smtClean="0"/>
            </a:br>
            <a:r>
              <a:rPr lang="cs-CZ" sz="1350" i="1" dirty="0" smtClean="0"/>
              <a:t>a </a:t>
            </a:r>
            <a:r>
              <a:rPr lang="cs-CZ" sz="1350" i="1" dirty="0"/>
              <a:t>vyšší úroveň státní maturity]. </a:t>
            </a:r>
            <a:r>
              <a:rPr lang="cs-CZ" sz="1350" dirty="0"/>
              <a:t>2. vydání. Brno: </a:t>
            </a:r>
            <a:r>
              <a:rPr lang="cs-CZ" sz="1350" dirty="0" err="1"/>
              <a:t>Computer</a:t>
            </a:r>
            <a:r>
              <a:rPr lang="cs-CZ" sz="1350" dirty="0"/>
              <a:t> </a:t>
            </a:r>
            <a:r>
              <a:rPr lang="cs-CZ" sz="1350" dirty="0" err="1"/>
              <a:t>Press</a:t>
            </a:r>
            <a:r>
              <a:rPr lang="cs-CZ" sz="1350" dirty="0"/>
              <a:t>, </a:t>
            </a:r>
            <a:r>
              <a:rPr lang="cs-CZ" sz="1350" dirty="0" smtClean="0"/>
              <a:t>2019. </a:t>
            </a:r>
            <a:r>
              <a:rPr lang="cs-CZ" sz="1350" dirty="0"/>
              <a:t>Česká škola (</a:t>
            </a:r>
            <a:r>
              <a:rPr lang="cs-CZ" sz="1350" dirty="0" err="1"/>
              <a:t>Computer</a:t>
            </a:r>
            <a:r>
              <a:rPr lang="cs-CZ" sz="1350" dirty="0"/>
              <a:t> </a:t>
            </a:r>
            <a:r>
              <a:rPr lang="cs-CZ" sz="1350" dirty="0" err="1"/>
              <a:t>Press</a:t>
            </a:r>
            <a:r>
              <a:rPr lang="cs-CZ" sz="1350" dirty="0"/>
              <a:t>). </a:t>
            </a:r>
            <a:r>
              <a:rPr lang="cs-CZ" sz="1350" dirty="0" smtClean="0"/>
              <a:t/>
            </a:r>
            <a:br>
              <a:rPr lang="cs-CZ" sz="1350" dirty="0" smtClean="0"/>
            </a:br>
            <a:r>
              <a:rPr lang="cs-CZ" sz="1350" dirty="0" smtClean="0"/>
              <a:t>ISBN </a:t>
            </a:r>
            <a:r>
              <a:rPr lang="cs-CZ" sz="1350" dirty="0"/>
              <a:t>978-80-251-4951-5</a:t>
            </a:r>
            <a:r>
              <a:rPr lang="cs-CZ" sz="1350" dirty="0" smtClean="0"/>
              <a:t>.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dirty="0"/>
              <a:t>ROUBAL, Pavel. </a:t>
            </a:r>
            <a:r>
              <a:rPr lang="cs-CZ" sz="1350" i="1" dirty="0"/>
              <a:t>Počítač pro učitele. </a:t>
            </a:r>
            <a:r>
              <a:rPr lang="cs-CZ" sz="1350" dirty="0"/>
              <a:t>Brno: </a:t>
            </a:r>
            <a:r>
              <a:rPr lang="cs-CZ" sz="1350" dirty="0" err="1"/>
              <a:t>Computer</a:t>
            </a:r>
            <a:r>
              <a:rPr lang="cs-CZ" sz="1350" dirty="0"/>
              <a:t> </a:t>
            </a:r>
            <a:r>
              <a:rPr lang="cs-CZ" sz="1350" dirty="0" err="1"/>
              <a:t>Press</a:t>
            </a:r>
            <a:r>
              <a:rPr lang="cs-CZ" sz="1350" dirty="0"/>
              <a:t>, 2009. ISBN 978-80-251-2226-6.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dirty="0" smtClean="0"/>
              <a:t>IBM </a:t>
            </a:r>
            <a:r>
              <a:rPr lang="cs-CZ" sz="1350" dirty="0"/>
              <a:t>Image </a:t>
            </a:r>
            <a:r>
              <a:rPr lang="cs-CZ" sz="1350" dirty="0" err="1"/>
              <a:t>Gallery</a:t>
            </a:r>
            <a:r>
              <a:rPr lang="cs-CZ" sz="1350" dirty="0"/>
              <a:t>. [online]. [cit. </a:t>
            </a:r>
            <a:r>
              <a:rPr lang="cs-CZ" sz="1350" dirty="0" smtClean="0"/>
              <a:t>2020-04-25</a:t>
            </a:r>
            <a:r>
              <a:rPr lang="cs-CZ" sz="1350" dirty="0"/>
              <a:t>]. Dostupný z URL: &lt; https://newsroom.ibm.com/image-</a:t>
            </a:r>
            <a:r>
              <a:rPr lang="cs-CZ" sz="1350" dirty="0" err="1"/>
              <a:t>gallery</a:t>
            </a:r>
            <a:r>
              <a:rPr lang="cs-CZ" sz="1350" dirty="0"/>
              <a:t>&gt;.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dirty="0"/>
              <a:t>EIZO </a:t>
            </a:r>
            <a:r>
              <a:rPr lang="cs-CZ" sz="1350" dirty="0" err="1"/>
              <a:t>product</a:t>
            </a:r>
            <a:r>
              <a:rPr lang="cs-CZ" sz="1350" dirty="0"/>
              <a:t> </a:t>
            </a:r>
            <a:r>
              <a:rPr lang="cs-CZ" sz="1350" dirty="0" err="1"/>
              <a:t>images</a:t>
            </a:r>
            <a:r>
              <a:rPr lang="cs-CZ" sz="1350" dirty="0"/>
              <a:t>. [online]. [cit. </a:t>
            </a:r>
            <a:r>
              <a:rPr lang="cs-CZ" sz="1350" dirty="0" smtClean="0"/>
              <a:t>2020-04-05</a:t>
            </a:r>
            <a:r>
              <a:rPr lang="cs-CZ" sz="1350" dirty="0"/>
              <a:t>]. Dostupný z URL: &lt; https://www.eizoglobal.com/</a:t>
            </a:r>
            <a:r>
              <a:rPr lang="cs-CZ" sz="1350" dirty="0" err="1"/>
              <a:t>press</a:t>
            </a:r>
            <a:r>
              <a:rPr lang="cs-CZ" sz="1350" dirty="0"/>
              <a:t>/</a:t>
            </a:r>
            <a:r>
              <a:rPr lang="cs-CZ" sz="1350" dirty="0" err="1"/>
              <a:t>releases</a:t>
            </a:r>
            <a:r>
              <a:rPr lang="cs-CZ" sz="1350" dirty="0"/>
              <a:t>/&gt;.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dirty="0"/>
              <a:t>Dell Media </a:t>
            </a:r>
            <a:r>
              <a:rPr lang="cs-CZ" sz="1350" dirty="0" err="1"/>
              <a:t>Library</a:t>
            </a:r>
            <a:r>
              <a:rPr lang="cs-CZ" sz="1350" dirty="0"/>
              <a:t>. [online]. [cit. </a:t>
            </a:r>
            <a:r>
              <a:rPr lang="cs-CZ" sz="1350" dirty="0" smtClean="0"/>
              <a:t>2020-04-05</a:t>
            </a:r>
            <a:r>
              <a:rPr lang="cs-CZ" sz="1350" dirty="0"/>
              <a:t>]. Dostupný z URL: &lt; https://corporate.delltechnologies.com/en-</a:t>
            </a:r>
            <a:r>
              <a:rPr lang="cs-CZ" sz="1350" dirty="0" err="1"/>
              <a:t>us</a:t>
            </a:r>
            <a:r>
              <a:rPr lang="cs-CZ" sz="1350" dirty="0"/>
              <a:t>/</a:t>
            </a:r>
            <a:r>
              <a:rPr lang="cs-CZ" sz="1350" dirty="0" err="1"/>
              <a:t>newsroom</a:t>
            </a:r>
            <a:r>
              <a:rPr lang="cs-CZ" sz="1350" dirty="0"/>
              <a:t>/media-library.htm&gt;.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dirty="0"/>
              <a:t>Kingston </a:t>
            </a:r>
            <a:r>
              <a:rPr lang="cs-CZ" sz="1350" dirty="0" err="1"/>
              <a:t>Press</a:t>
            </a:r>
            <a:r>
              <a:rPr lang="cs-CZ" sz="1350" dirty="0"/>
              <a:t> </a:t>
            </a:r>
            <a:r>
              <a:rPr lang="cs-CZ" sz="1350" dirty="0" err="1"/>
              <a:t>Releases</a:t>
            </a:r>
            <a:r>
              <a:rPr lang="cs-CZ" sz="1350" dirty="0"/>
              <a:t>. . [online]. [cit. 2016-02-11]. Dostupný z URL: &lt; https://www.kingston.com/en/</a:t>
            </a:r>
            <a:r>
              <a:rPr lang="cs-CZ" sz="1350" dirty="0" err="1"/>
              <a:t>company</a:t>
            </a:r>
            <a:r>
              <a:rPr lang="cs-CZ" sz="1350" dirty="0"/>
              <a:t>/</a:t>
            </a:r>
            <a:r>
              <a:rPr lang="cs-CZ" sz="1350" dirty="0" err="1"/>
              <a:t>press</a:t>
            </a:r>
            <a:r>
              <a:rPr lang="cs-CZ" sz="1350" dirty="0"/>
              <a:t>&gt;.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dirty="0"/>
              <a:t>Intel </a:t>
            </a:r>
            <a:r>
              <a:rPr lang="cs-CZ" sz="1350" dirty="0" err="1"/>
              <a:t>Press</a:t>
            </a:r>
            <a:r>
              <a:rPr lang="cs-CZ" sz="1350" dirty="0"/>
              <a:t> </a:t>
            </a:r>
            <a:r>
              <a:rPr lang="cs-CZ" sz="1350" dirty="0" err="1"/>
              <a:t>Room</a:t>
            </a:r>
            <a:r>
              <a:rPr lang="cs-CZ" sz="1350" dirty="0"/>
              <a:t> [online]. [cit. 2016-01-25]. Dostupný z URL: &lt; </a:t>
            </a:r>
            <a:r>
              <a:rPr lang="cs-CZ" sz="1350" dirty="0" smtClean="0"/>
              <a:t>https://</a:t>
            </a:r>
            <a:r>
              <a:rPr lang="cs-CZ" sz="1350" dirty="0"/>
              <a:t>www.intel.com/Pressroom/ &gt;.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dirty="0" err="1"/>
              <a:t>OpenPhoto</a:t>
            </a:r>
            <a:r>
              <a:rPr lang="cs-CZ" sz="1350" dirty="0"/>
              <a:t> </a:t>
            </a:r>
            <a:r>
              <a:rPr lang="cs-CZ" sz="1350" dirty="0" err="1"/>
              <a:t>Gallery</a:t>
            </a:r>
            <a:r>
              <a:rPr lang="cs-CZ" sz="1350" dirty="0"/>
              <a:t>. [online]. [cit. 2009-04-05]. Dostupný z URL: &lt; http://openphoto.net/gallery/index.html </a:t>
            </a:r>
            <a:r>
              <a:rPr lang="cs-CZ" sz="1350" dirty="0" smtClean="0"/>
              <a:t>&gt;.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dirty="0" smtClean="0"/>
              <a:t>Pixabay.com. </a:t>
            </a:r>
            <a:r>
              <a:rPr lang="cs-CZ" sz="1350" dirty="0"/>
              <a:t>[online]. [cit. </a:t>
            </a:r>
            <a:r>
              <a:rPr lang="cs-CZ" sz="1350" dirty="0" smtClean="0"/>
              <a:t>2020-04-05</a:t>
            </a:r>
            <a:r>
              <a:rPr lang="cs-CZ" sz="1350" dirty="0"/>
              <a:t>]. Dostupný z URL: &lt; https://pixabay.com</a:t>
            </a:r>
            <a:r>
              <a:rPr lang="cs-CZ" sz="1350" dirty="0" smtClean="0"/>
              <a:t>/&gt;.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dirty="0" err="1"/>
              <a:t>Wikimedia</a:t>
            </a:r>
            <a:r>
              <a:rPr lang="cs-CZ" sz="1350" dirty="0"/>
              <a:t> </a:t>
            </a:r>
            <a:r>
              <a:rPr lang="cs-CZ" sz="1350" dirty="0" err="1"/>
              <a:t>Commons</a:t>
            </a:r>
            <a:r>
              <a:rPr lang="cs-CZ" sz="1350" dirty="0"/>
              <a:t>[online</a:t>
            </a:r>
            <a:r>
              <a:rPr lang="cs-CZ" sz="1350" dirty="0" smtClean="0"/>
              <a:t>].</a:t>
            </a:r>
            <a:r>
              <a:rPr lang="cs-CZ" sz="1350" dirty="0"/>
              <a:t> [cit. </a:t>
            </a:r>
            <a:r>
              <a:rPr lang="cs-CZ" sz="1350" dirty="0" smtClean="0"/>
              <a:t>2020-01-09]. </a:t>
            </a:r>
            <a:r>
              <a:rPr lang="cs-CZ" sz="1350" dirty="0"/>
              <a:t>Dostupný z https://</a:t>
            </a:r>
            <a:r>
              <a:rPr lang="cs-CZ" sz="1350" dirty="0" smtClean="0"/>
              <a:t>commons.wikimedia.org/wiki/Main_Page </a:t>
            </a:r>
            <a:endParaRPr lang="cs-CZ" sz="1350" dirty="0"/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endParaRPr lang="cs-CZ" sz="1350" dirty="0"/>
          </a:p>
          <a:p>
            <a:endParaRPr lang="cs-CZ" sz="1350" dirty="0"/>
          </a:p>
          <a:p>
            <a:endParaRPr lang="cs-CZ" sz="1350" dirty="0"/>
          </a:p>
        </p:txBody>
      </p:sp>
      <p:pic>
        <p:nvPicPr>
          <p:cNvPr id="1026" name="Picture 2" descr="ekn0001688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4596" y="57610"/>
            <a:ext cx="1205343" cy="170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34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4079" y="87805"/>
            <a:ext cx="8495904" cy="467721"/>
          </a:xfrm>
        </p:spPr>
        <p:txBody>
          <a:bodyPr>
            <a:normAutofit fontScale="90000"/>
          </a:bodyPr>
          <a:lstStyle/>
          <a:p>
            <a:r>
              <a:rPr lang="cs-CZ" sz="2700" dirty="0"/>
              <a:t>Konec lekce</a:t>
            </a:r>
          </a:p>
        </p:txBody>
      </p:sp>
      <p:sp>
        <p:nvSpPr>
          <p:cNvPr id="7" name="Obdélník 6"/>
          <p:cNvSpPr/>
          <p:nvPr/>
        </p:nvSpPr>
        <p:spPr>
          <a:xfrm>
            <a:off x="1421982" y="1707654"/>
            <a:ext cx="630003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900"/>
              </a:spcBef>
            </a:pPr>
            <a:r>
              <a:rPr lang="cs-CZ" sz="1500" b="1" dirty="0">
                <a:latin typeface="Calibri" panose="020F0502020204030204" pitchFamily="34" charset="0"/>
              </a:rPr>
              <a:t>© Ing. Pavel Roubal 2020. </a:t>
            </a:r>
          </a:p>
          <a:p>
            <a:pPr algn="ctr">
              <a:spcBef>
                <a:spcPts val="900"/>
              </a:spcBef>
            </a:pPr>
            <a:r>
              <a:rPr lang="cs-CZ" sz="1500" b="1" dirty="0">
                <a:latin typeface="Calibri" panose="020F0502020204030204" pitchFamily="34" charset="0"/>
              </a:rPr>
              <a:t>Tento dokument podléhá autorskému zákonu. </a:t>
            </a:r>
            <a:endParaRPr lang="cs-CZ" sz="1500" b="1" dirty="0" smtClean="0">
              <a:latin typeface="Calibri" panose="020F0502020204030204" pitchFamily="34" charset="0"/>
            </a:endParaRPr>
          </a:p>
          <a:p>
            <a:pPr algn="ctr">
              <a:spcBef>
                <a:spcPts val="900"/>
              </a:spcBef>
            </a:pPr>
            <a:r>
              <a:rPr lang="cs-CZ" sz="1500" dirty="0" smtClean="0">
                <a:latin typeface="Calibri" panose="020F0502020204030204" pitchFamily="34" charset="0"/>
              </a:rPr>
              <a:t>Proto </a:t>
            </a:r>
            <a:r>
              <a:rPr lang="cs-CZ" sz="1500" dirty="0">
                <a:latin typeface="Calibri" panose="020F0502020204030204" pitchFamily="34" charset="0"/>
              </a:rPr>
              <a:t>prosím, abyste ho nešířili a používali ho pouze pro účely výuky ve spojení s pracovním sešitem. </a:t>
            </a:r>
          </a:p>
        </p:txBody>
      </p:sp>
      <p:cxnSp>
        <p:nvCxnSpPr>
          <p:cNvPr id="10" name="Přímá spojnice 9"/>
          <p:cNvCxnSpPr/>
          <p:nvPr/>
        </p:nvCxnSpPr>
        <p:spPr>
          <a:xfrm>
            <a:off x="1585343" y="4127312"/>
            <a:ext cx="5973347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18</a:t>
            </a:fld>
            <a:endParaRPr lang="cs-CZ" dirty="0"/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2699123" y="3262817"/>
            <a:ext cx="3745755" cy="327708"/>
          </a:xfrm>
          <a:prstGeom prst="rect">
            <a:avLst/>
          </a:prstGeom>
        </p:spPr>
        <p:txBody>
          <a:bodyPr vert="horz" lIns="89143" tIns="0" rIns="34286" bIns="0" rtlCol="0" anchor="b">
            <a:noAutofit/>
          </a:bodyPr>
          <a:lstStyle/>
          <a:p>
            <a:pPr algn="ctr">
              <a:buClr>
                <a:schemeClr val="accent1"/>
              </a:buClr>
              <a:buSzPct val="80000"/>
              <a:defRPr/>
            </a:pPr>
            <a:r>
              <a:rPr lang="cs-CZ" sz="2400" dirty="0">
                <a:solidFill>
                  <a:srgbClr val="FFFFFF"/>
                </a:solidFill>
                <a:latin typeface="Calibri" pitchFamily="34" charset="0"/>
                <a:hlinkClick r:id="rId2"/>
              </a:rPr>
              <a:t>www.opocitacich.cz</a:t>
            </a:r>
            <a:endParaRPr lang="cs-CZ" sz="24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43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4082" y="726544"/>
            <a:ext cx="4233902" cy="3847349"/>
          </a:xfrm>
        </p:spPr>
        <p:txBody>
          <a:bodyPr>
            <a:normAutofit/>
          </a:bodyPr>
          <a:lstStyle/>
          <a:p>
            <a:pPr marL="215979" indent="-215979"/>
            <a:r>
              <a:rPr lang="cs-CZ" sz="1700" b="1" dirty="0" smtClean="0">
                <a:solidFill>
                  <a:srgbClr val="0070C0"/>
                </a:solidFill>
              </a:rPr>
              <a:t>Operační </a:t>
            </a:r>
            <a:r>
              <a:rPr lang="cs-CZ" sz="1700" b="1" dirty="0">
                <a:solidFill>
                  <a:srgbClr val="0070C0"/>
                </a:solidFill>
              </a:rPr>
              <a:t>systém oživuje počítač</a:t>
            </a:r>
            <a:r>
              <a:rPr lang="cs-CZ" sz="1700" b="1" dirty="0"/>
              <a:t>. </a:t>
            </a:r>
            <a:r>
              <a:rPr lang="cs-CZ" sz="1700" dirty="0"/>
              <a:t>Řídí procesor a přiděluje </a:t>
            </a:r>
            <a:r>
              <a:rPr lang="cs-CZ" sz="1700" dirty="0" smtClean="0"/>
              <a:t>programům operační </a:t>
            </a:r>
            <a:r>
              <a:rPr lang="cs-CZ" sz="1700" dirty="0"/>
              <a:t>paměť, zapisuje data na disk, čte je z klávesnice a zobrazuje na </a:t>
            </a:r>
            <a:r>
              <a:rPr lang="cs-CZ" sz="1700" dirty="0" smtClean="0"/>
              <a:t>monitoru…</a:t>
            </a:r>
          </a:p>
          <a:p>
            <a:pPr marL="215979" indent="-215979"/>
            <a:endParaRPr lang="cs-CZ" sz="1800" b="1" dirty="0"/>
          </a:p>
          <a:p>
            <a:pPr marL="215979" indent="-215979"/>
            <a:r>
              <a:rPr lang="cs-CZ" sz="1700" b="1" dirty="0" smtClean="0"/>
              <a:t>Principy jeho ovládání </a:t>
            </a:r>
            <a:r>
              <a:rPr lang="cs-CZ" sz="1700" dirty="0" smtClean="0"/>
              <a:t>plynou z principu práce počítače:</a:t>
            </a:r>
          </a:p>
          <a:p>
            <a:pPr marL="435411" lvl="1" indent="-215979"/>
            <a:r>
              <a:rPr lang="cs-CZ" sz="1652" b="1" dirty="0" smtClean="0">
                <a:solidFill>
                  <a:srgbClr val="0070C0"/>
                </a:solidFill>
              </a:rPr>
              <a:t>Spouštíme</a:t>
            </a:r>
            <a:r>
              <a:rPr lang="cs-CZ" sz="1652" b="1" dirty="0" smtClean="0"/>
              <a:t> programy, </a:t>
            </a:r>
          </a:p>
          <a:p>
            <a:pPr marL="435411" lvl="1" indent="-215979"/>
            <a:r>
              <a:rPr lang="cs-CZ" sz="1652" b="1" dirty="0" smtClean="0">
                <a:solidFill>
                  <a:srgbClr val="0070C0"/>
                </a:solidFill>
              </a:rPr>
              <a:t>otevíráme</a:t>
            </a:r>
            <a:r>
              <a:rPr lang="cs-CZ" sz="1652" b="1" dirty="0" smtClean="0"/>
              <a:t> do nich dokumenty </a:t>
            </a:r>
          </a:p>
          <a:p>
            <a:pPr marL="435411" lvl="1" indent="-215979"/>
            <a:r>
              <a:rPr lang="cs-CZ" sz="1652" b="1" dirty="0" smtClean="0"/>
              <a:t>a tyto (upravené) dokumenty </a:t>
            </a:r>
            <a:r>
              <a:rPr lang="cs-CZ" sz="1652" b="1" dirty="0" smtClean="0">
                <a:solidFill>
                  <a:srgbClr val="0070C0"/>
                </a:solidFill>
              </a:rPr>
              <a:t>ukládáme</a:t>
            </a:r>
            <a:r>
              <a:rPr lang="cs-CZ" sz="1652" b="1" dirty="0" smtClean="0"/>
              <a:t> do souborů na disk.</a:t>
            </a:r>
            <a:endParaRPr lang="cs-CZ" sz="1652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Operační systém – </a:t>
            </a:r>
            <a:r>
              <a:rPr lang="cs-CZ" dirty="0" smtClean="0">
                <a:solidFill>
                  <a:schemeClr val="bg1"/>
                </a:solidFill>
              </a:rPr>
              <a:t>opakování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2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843688"/>
            <a:ext cx="4464497" cy="266435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1724644"/>
            <a:ext cx="2890411" cy="2849250"/>
          </a:xfrm>
          <a:prstGeom prst="rect">
            <a:avLst/>
          </a:prstGeom>
          <a:ln w="76200" cmpd="sng">
            <a:noFill/>
            <a:miter lim="800000"/>
          </a:ln>
        </p:spPr>
      </p:pic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55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4082" y="726544"/>
            <a:ext cx="3622343" cy="3429382"/>
          </a:xfrm>
        </p:spPr>
        <p:txBody>
          <a:bodyPr>
            <a:normAutofit/>
          </a:bodyPr>
          <a:lstStyle/>
          <a:p>
            <a:pPr marL="215979" indent="-215979"/>
            <a:r>
              <a:rPr lang="cs-CZ" sz="1700" dirty="0" smtClean="0"/>
              <a:t>Při používání operačního systému je nutné </a:t>
            </a:r>
            <a:r>
              <a:rPr lang="cs-CZ" sz="1700" b="1" dirty="0" smtClean="0">
                <a:solidFill>
                  <a:srgbClr val="0070C0"/>
                </a:solidFill>
              </a:rPr>
              <a:t>používat správné pojmy </a:t>
            </a:r>
            <a:r>
              <a:rPr lang="cs-CZ" sz="1700" dirty="0" smtClean="0"/>
              <a:t>a vyhnout se formulacím typu </a:t>
            </a:r>
            <a:r>
              <a:rPr lang="cs-CZ" sz="1700" dirty="0" smtClean="0">
                <a:solidFill>
                  <a:srgbClr val="C00000"/>
                </a:solidFill>
              </a:rPr>
              <a:t>„klepneme </a:t>
            </a:r>
            <a:r>
              <a:rPr lang="cs-CZ" sz="1700" dirty="0" err="1" smtClean="0">
                <a:solidFill>
                  <a:srgbClr val="C00000"/>
                </a:solidFill>
              </a:rPr>
              <a:t>myšítkem</a:t>
            </a:r>
            <a:r>
              <a:rPr lang="cs-CZ" sz="1700" dirty="0" smtClean="0">
                <a:solidFill>
                  <a:srgbClr val="C00000"/>
                </a:solidFill>
              </a:rPr>
              <a:t> na lištu“</a:t>
            </a:r>
            <a:r>
              <a:rPr lang="cs-CZ" sz="1700" dirty="0" smtClean="0"/>
              <a:t> </a:t>
            </a:r>
            <a:r>
              <a:rPr lang="cs-CZ" sz="1700" dirty="0" smtClean="0">
                <a:sym typeface="Wingdings" panose="05000000000000000000" pitchFamily="2" charset="2"/>
              </a:rPr>
              <a:t></a:t>
            </a:r>
            <a:r>
              <a:rPr lang="cs-CZ" sz="1700" dirty="0" smtClean="0"/>
              <a:t> </a:t>
            </a:r>
          </a:p>
          <a:p>
            <a:pPr marL="215979" indent="-215979"/>
            <a:endParaRPr lang="cs-CZ" sz="1700" dirty="0" smtClean="0"/>
          </a:p>
          <a:p>
            <a:pPr marL="215979" indent="-215979"/>
            <a:r>
              <a:rPr lang="cs-CZ" sz="1700" b="1" dirty="0" smtClean="0"/>
              <a:t>Systém </a:t>
            </a:r>
            <a:r>
              <a:rPr lang="cs-CZ" sz="1700" b="1" dirty="0" smtClean="0">
                <a:solidFill>
                  <a:srgbClr val="0070C0"/>
                </a:solidFill>
              </a:rPr>
              <a:t>Windows</a:t>
            </a:r>
            <a:r>
              <a:rPr lang="cs-CZ" sz="1700" b="1" dirty="0" smtClean="0"/>
              <a:t> (tj. </a:t>
            </a:r>
            <a:r>
              <a:rPr lang="cs-CZ" sz="1700" b="1" dirty="0" smtClean="0">
                <a:solidFill>
                  <a:srgbClr val="0070C0"/>
                </a:solidFill>
              </a:rPr>
              <a:t>okna</a:t>
            </a:r>
            <a:r>
              <a:rPr lang="cs-CZ" sz="1700" b="1" dirty="0" smtClean="0"/>
              <a:t>) </a:t>
            </a:r>
            <a:r>
              <a:rPr lang="cs-CZ" sz="1700" dirty="0" smtClean="0"/>
              <a:t>byl pojmenován podle společné vlastnosti všech současných grafických operačních systémů: </a:t>
            </a:r>
            <a:r>
              <a:rPr lang="cs-CZ" sz="1700" b="1" dirty="0" smtClean="0">
                <a:solidFill>
                  <a:srgbClr val="0070C0"/>
                </a:solidFill>
              </a:rPr>
              <a:t>spuštěné  programy běží ve svých oknech</a:t>
            </a:r>
            <a:r>
              <a:rPr lang="cs-CZ" sz="1700" dirty="0" smtClean="0"/>
              <a:t>.</a:t>
            </a:r>
          </a:p>
          <a:p>
            <a:pPr marL="215979" indent="-215979"/>
            <a:endParaRPr lang="cs-CZ" sz="1800" dirty="0" smtClean="0"/>
          </a:p>
          <a:p>
            <a:pPr marL="215979" indent="-215979"/>
            <a:endParaRPr lang="cs-CZ" sz="1800" b="1" dirty="0"/>
          </a:p>
          <a:p>
            <a:pPr marL="215979" indent="-215979"/>
            <a:endParaRPr lang="cs-CZ" sz="1800" b="1" dirty="0">
              <a:solidFill>
                <a:srgbClr val="C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Windows = okna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3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4155926"/>
            <a:ext cx="9144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První </a:t>
            </a:r>
            <a:r>
              <a:rPr lang="cs-CZ" sz="1600" b="1" dirty="0">
                <a:solidFill>
                  <a:srgbClr val="0070C0"/>
                </a:solidFill>
              </a:rPr>
              <a:t>grafické rozhraní </a:t>
            </a:r>
            <a:r>
              <a:rPr lang="cs-CZ" sz="1600" dirty="0"/>
              <a:t>(</a:t>
            </a:r>
            <a:r>
              <a:rPr lang="cs-CZ" sz="1600" dirty="0" smtClean="0"/>
              <a:t>okna, zkratka </a:t>
            </a:r>
            <a:r>
              <a:rPr lang="cs-CZ" sz="1600" b="1" dirty="0" smtClean="0">
                <a:solidFill>
                  <a:srgbClr val="0070C0"/>
                </a:solidFill>
              </a:rPr>
              <a:t>GUI</a:t>
            </a:r>
            <a:r>
              <a:rPr lang="cs-CZ" sz="1600" dirty="0" smtClean="0"/>
              <a:t>) </a:t>
            </a:r>
            <a:r>
              <a:rPr lang="cs-CZ" sz="1600" dirty="0"/>
              <a:t>vyvinula firma </a:t>
            </a:r>
            <a:r>
              <a:rPr lang="cs-CZ" sz="1600" b="1" dirty="0"/>
              <a:t>Xerox</a:t>
            </a:r>
            <a:r>
              <a:rPr lang="cs-CZ" sz="1600" dirty="0"/>
              <a:t>, od ní ho převzala firma </a:t>
            </a:r>
            <a:r>
              <a:rPr lang="cs-CZ" sz="1600" b="1" dirty="0" smtClean="0"/>
              <a:t>Apple</a:t>
            </a:r>
            <a:r>
              <a:rPr lang="cs-CZ" sz="1600" dirty="0" smtClean="0"/>
              <a:t>, </a:t>
            </a:r>
            <a:br>
              <a:rPr lang="cs-CZ" sz="1600" dirty="0" smtClean="0"/>
            </a:br>
            <a:r>
              <a:rPr lang="cs-CZ" sz="1600" dirty="0" smtClean="0"/>
              <a:t>od </a:t>
            </a:r>
            <a:r>
              <a:rPr lang="cs-CZ" sz="1600" dirty="0"/>
              <a:t>ní firma </a:t>
            </a:r>
            <a:r>
              <a:rPr lang="cs-CZ" sz="1600" b="1" dirty="0"/>
              <a:t>Microsoft</a:t>
            </a:r>
            <a:r>
              <a:rPr lang="cs-CZ" sz="1600" dirty="0"/>
              <a:t> a další firmy</a:t>
            </a:r>
            <a:r>
              <a:rPr lang="cs-CZ" sz="1600" dirty="0" smtClean="0"/>
              <a:t>…</a:t>
            </a:r>
            <a:endParaRPr lang="cs-CZ" sz="16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23478"/>
            <a:ext cx="3618724" cy="2030189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436" y="1709116"/>
            <a:ext cx="2534102" cy="2110544"/>
          </a:xfrm>
          <a:prstGeom prst="rect">
            <a:avLst/>
          </a:prstGeom>
          <a:ln w="38100" cap="sq">
            <a:solidFill>
              <a:schemeClr val="tx1">
                <a:lumMod val="65000"/>
                <a:lumOff val="3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5873" y="1281204"/>
            <a:ext cx="2468615" cy="2522102"/>
          </a:xfrm>
          <a:prstGeom prst="rect">
            <a:avLst/>
          </a:prstGeom>
          <a:ln w="38100" cap="sq">
            <a:solidFill>
              <a:schemeClr val="tx1">
                <a:lumMod val="65000"/>
                <a:lumOff val="3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14" name="Přímá spojnice se šipkou 13"/>
          <p:cNvCxnSpPr/>
          <p:nvPr/>
        </p:nvCxnSpPr>
        <p:spPr>
          <a:xfrm flipV="1">
            <a:off x="5652120" y="3867894"/>
            <a:ext cx="0" cy="3874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V="1">
            <a:off x="8172400" y="3840496"/>
            <a:ext cx="0" cy="3874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23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Obrazovka počítače se systémem MS </a:t>
            </a:r>
            <a:r>
              <a:rPr lang="cs-CZ" dirty="0" smtClean="0"/>
              <a:t>Windows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4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27" y="676508"/>
            <a:ext cx="7209745" cy="405548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7" name="Zaoblený obdélník 6"/>
          <p:cNvSpPr/>
          <p:nvPr/>
        </p:nvSpPr>
        <p:spPr>
          <a:xfrm>
            <a:off x="4899637" y="1262077"/>
            <a:ext cx="1008112" cy="36666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dk1"/>
                </a:solidFill>
                <a:latin typeface="Calibri" panose="020F0502020204030204" pitchFamily="34" charset="0"/>
              </a:rPr>
              <a:t>Plocha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4567916" y="4211375"/>
            <a:ext cx="1335737" cy="39911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dk1"/>
                </a:solidFill>
                <a:latin typeface="Calibri" panose="020F0502020204030204" pitchFamily="34" charset="0"/>
              </a:rPr>
              <a:t>Hlavní panel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499230" y="3075806"/>
            <a:ext cx="1408474" cy="36666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dk1"/>
                </a:solidFill>
                <a:latin typeface="Calibri" panose="020F0502020204030204" pitchFamily="34" charset="0"/>
              </a:rPr>
              <a:t>Nabídka Start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1723366" y="4204753"/>
            <a:ext cx="1624498" cy="38322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dk1"/>
                </a:solidFill>
                <a:latin typeface="Calibri" panose="020F0502020204030204" pitchFamily="34" charset="0"/>
              </a:rPr>
              <a:t>Vyhledávací pole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5875958" y="3507854"/>
            <a:ext cx="2143124" cy="623488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dk1"/>
                </a:solidFill>
                <a:latin typeface="Calibri" panose="020F0502020204030204" pitchFamily="34" charset="0"/>
              </a:rPr>
              <a:t>Oznamovací oblast hlavního panelu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827584" y="2173456"/>
            <a:ext cx="1428836" cy="54230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latin typeface="Calibri" panose="020F0502020204030204" pitchFamily="34" charset="0"/>
              </a:rPr>
              <a:t>Seznam všech programů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2843808" y="2067694"/>
            <a:ext cx="1104147" cy="595843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dk1"/>
                </a:solidFill>
                <a:latin typeface="Calibri" panose="020F0502020204030204" pitchFamily="34" charset="0"/>
              </a:rPr>
              <a:t>Dlaždice programů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35496" y="4149304"/>
            <a:ext cx="1368152" cy="36666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dk1"/>
                </a:solidFill>
                <a:latin typeface="Calibri" panose="020F0502020204030204" pitchFamily="34" charset="0"/>
              </a:rPr>
              <a:t>Tlačítko Start</a:t>
            </a:r>
          </a:p>
        </p:txBody>
      </p:sp>
      <p:cxnSp>
        <p:nvCxnSpPr>
          <p:cNvPr id="15" name="Přímá spojnice 14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76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32135" y="743963"/>
            <a:ext cx="3979825" cy="3954327"/>
          </a:xfrm>
        </p:spPr>
        <p:txBody>
          <a:bodyPr>
            <a:noAutofit/>
          </a:bodyPr>
          <a:lstStyle/>
          <a:p>
            <a:pPr marL="215979" indent="-215979"/>
            <a:r>
              <a:rPr lang="cs-CZ" sz="1700" dirty="0"/>
              <a:t>…je velmi jednoduché, děláme ho vlastně neustále</a:t>
            </a:r>
            <a:r>
              <a:rPr lang="cs-CZ" sz="1700" dirty="0" smtClean="0"/>
              <a:t>: </a:t>
            </a:r>
            <a:r>
              <a:rPr lang="cs-CZ" sz="1700" b="1" dirty="0" smtClean="0">
                <a:solidFill>
                  <a:srgbClr val="0070C0"/>
                </a:solidFill>
              </a:rPr>
              <a:t>Klepneme </a:t>
            </a:r>
            <a:r>
              <a:rPr lang="cs-CZ" sz="1700" b="1" dirty="0">
                <a:solidFill>
                  <a:srgbClr val="0070C0"/>
                </a:solidFill>
              </a:rPr>
              <a:t>na ikonu (nebo dlaždici) programu</a:t>
            </a:r>
            <a:r>
              <a:rPr lang="cs-CZ" sz="1700" dirty="0">
                <a:solidFill>
                  <a:srgbClr val="0070C0"/>
                </a:solidFill>
              </a:rPr>
              <a:t> </a:t>
            </a:r>
            <a:r>
              <a:rPr lang="cs-CZ" sz="1700" dirty="0" smtClean="0"/>
              <a:t>na hlavním panelu a program </a:t>
            </a:r>
            <a:r>
              <a:rPr lang="cs-CZ" sz="1700" dirty="0"/>
              <a:t>se spustí</a:t>
            </a:r>
            <a:r>
              <a:rPr lang="cs-CZ" sz="1700" dirty="0" smtClean="0"/>
              <a:t>.</a:t>
            </a:r>
          </a:p>
          <a:p>
            <a:pPr marL="215979" indent="-215979">
              <a:spcBef>
                <a:spcPts val="600"/>
              </a:spcBef>
            </a:pPr>
            <a:r>
              <a:rPr lang="cs-CZ" sz="1700" b="1" dirty="0" smtClean="0"/>
              <a:t>(</a:t>
            </a:r>
            <a:r>
              <a:rPr lang="cs-CZ" sz="1700" b="1" dirty="0" smtClean="0">
                <a:solidFill>
                  <a:srgbClr val="0070C0"/>
                </a:solidFill>
              </a:rPr>
              <a:t>Spustí </a:t>
            </a:r>
            <a:r>
              <a:rPr lang="cs-CZ" sz="1700" b="1" dirty="0">
                <a:solidFill>
                  <a:srgbClr val="0070C0"/>
                </a:solidFill>
              </a:rPr>
              <a:t>se </a:t>
            </a:r>
            <a:r>
              <a:rPr lang="cs-CZ" sz="1700" dirty="0"/>
              <a:t>= načte se </a:t>
            </a:r>
            <a:r>
              <a:rPr lang="cs-CZ" sz="1700" b="1" dirty="0"/>
              <a:t>z disku do operační paměti </a:t>
            </a:r>
            <a:r>
              <a:rPr lang="cs-CZ" sz="1700" dirty="0"/>
              <a:t>a objeví se ve svém okně nebo přes celou obrazovku</a:t>
            </a:r>
            <a:r>
              <a:rPr lang="cs-CZ" sz="1700" dirty="0" smtClean="0"/>
              <a:t>.)</a:t>
            </a:r>
          </a:p>
          <a:p>
            <a:pPr marL="215979" indent="-215979">
              <a:spcBef>
                <a:spcPts val="600"/>
              </a:spcBef>
            </a:pPr>
            <a:r>
              <a:rPr lang="cs-CZ" sz="1700" dirty="0" smtClean="0"/>
              <a:t>Ikony </a:t>
            </a:r>
            <a:r>
              <a:rPr lang="cs-CZ" sz="1700" dirty="0"/>
              <a:t>nebo dlaždice programů </a:t>
            </a:r>
            <a:r>
              <a:rPr lang="cs-CZ" sz="1700" dirty="0" smtClean="0"/>
              <a:t>mohou </a:t>
            </a:r>
            <a:r>
              <a:rPr lang="cs-CZ" sz="1700" dirty="0"/>
              <a:t>být na </a:t>
            </a:r>
            <a:r>
              <a:rPr lang="cs-CZ" sz="1700" b="1" dirty="0"/>
              <a:t>ploše</a:t>
            </a:r>
            <a:r>
              <a:rPr lang="cs-CZ" sz="1700" dirty="0"/>
              <a:t>, v </a:t>
            </a:r>
            <a:r>
              <a:rPr lang="cs-CZ" sz="1700" b="1" dirty="0"/>
              <a:t>nabídce Start </a:t>
            </a:r>
            <a:r>
              <a:rPr lang="cs-CZ" sz="1700" dirty="0" smtClean="0"/>
              <a:t>(všechny </a:t>
            </a:r>
            <a:r>
              <a:rPr lang="cs-CZ" sz="1700" dirty="0"/>
              <a:t>aplikace) nebo na </a:t>
            </a:r>
            <a:r>
              <a:rPr lang="cs-CZ" sz="1700" b="1" dirty="0"/>
              <a:t>hlavním panelu</a:t>
            </a:r>
            <a:r>
              <a:rPr lang="cs-CZ" sz="1700" dirty="0"/>
              <a:t>.</a:t>
            </a:r>
          </a:p>
          <a:p>
            <a:pPr marL="215979" indent="-215979">
              <a:spcBef>
                <a:spcPts val="600"/>
              </a:spcBef>
            </a:pPr>
            <a:r>
              <a:rPr lang="cs-CZ" sz="1700" b="1" dirty="0" smtClean="0">
                <a:solidFill>
                  <a:srgbClr val="0070C0"/>
                </a:solidFill>
              </a:rPr>
              <a:t>Běžící</a:t>
            </a:r>
            <a:r>
              <a:rPr lang="cs-CZ" sz="1700" dirty="0" smtClean="0"/>
              <a:t> </a:t>
            </a:r>
            <a:r>
              <a:rPr lang="cs-CZ" sz="1700" dirty="0"/>
              <a:t>(spuštěný) program je odlišen zvýrazněním na hlavním panelu, v systému </a:t>
            </a:r>
            <a:r>
              <a:rPr lang="cs-CZ" sz="1700" dirty="0" smtClean="0"/>
              <a:t>MS Windows </a:t>
            </a:r>
            <a:r>
              <a:rPr lang="cs-CZ" sz="1700" dirty="0"/>
              <a:t>10 </a:t>
            </a:r>
            <a:r>
              <a:rPr lang="cs-CZ" sz="1700" b="1" dirty="0">
                <a:solidFill>
                  <a:srgbClr val="0070C0"/>
                </a:solidFill>
              </a:rPr>
              <a:t>podtržením jeho ikony</a:t>
            </a:r>
            <a:r>
              <a:rPr lang="cs-CZ" sz="1700" dirty="0" smtClean="0"/>
              <a:t>.</a:t>
            </a:r>
            <a:endParaRPr lang="cs-CZ" sz="1700" b="1" dirty="0">
              <a:solidFill>
                <a:srgbClr val="C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Spuštění </a:t>
            </a:r>
            <a:r>
              <a:rPr lang="cs-CZ" dirty="0" smtClean="0"/>
              <a:t>programu…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5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504" y="795211"/>
            <a:ext cx="4409968" cy="3436918"/>
          </a:xfrm>
          <a:prstGeom prst="rect">
            <a:avLst/>
          </a:prstGeom>
        </p:spPr>
      </p:pic>
      <p:cxnSp>
        <p:nvCxnSpPr>
          <p:cNvPr id="9" name="Pravoúhlá spojnice 8"/>
          <p:cNvCxnSpPr/>
          <p:nvPr/>
        </p:nvCxnSpPr>
        <p:spPr>
          <a:xfrm flipV="1">
            <a:off x="2795241" y="4232129"/>
            <a:ext cx="4009007" cy="238666"/>
          </a:xfrm>
          <a:prstGeom prst="bentConnector3">
            <a:avLst>
              <a:gd name="adj1" fmla="val 100048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Zaoblený obdélník 9"/>
          <p:cNvSpPr/>
          <p:nvPr/>
        </p:nvSpPr>
        <p:spPr>
          <a:xfrm>
            <a:off x="7020272" y="4351462"/>
            <a:ext cx="2016224" cy="34218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latin typeface="Calibri" panose="020F0502020204030204" pitchFamily="34" charset="0"/>
              </a:rPr>
              <a:t>Kolik zde běží programů?</a:t>
            </a:r>
          </a:p>
        </p:txBody>
      </p:sp>
      <p:cxnSp>
        <p:nvCxnSpPr>
          <p:cNvPr id="12" name="Přímá spojnice 11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19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331640" y="2206831"/>
            <a:ext cx="7186230" cy="1052604"/>
          </a:xfrm>
        </p:spPr>
        <p:txBody>
          <a:bodyPr>
            <a:normAutofit/>
          </a:bodyPr>
          <a:lstStyle/>
          <a:p>
            <a:pPr marL="215979" indent="-215979"/>
            <a:r>
              <a:rPr lang="cs-CZ" sz="1800" dirty="0"/>
              <a:t>Hlavní panel ukazuje, že v počítači </a:t>
            </a:r>
            <a:r>
              <a:rPr lang="cs-CZ" sz="1800" b="1" dirty="0"/>
              <a:t>běží </a:t>
            </a:r>
            <a:r>
              <a:rPr lang="cs-CZ" sz="1800" b="1" dirty="0" smtClean="0"/>
              <a:t>(jsou spuštěny) 4 programy</a:t>
            </a:r>
            <a:r>
              <a:rPr lang="cs-CZ" sz="1800" dirty="0" smtClean="0"/>
              <a:t>.</a:t>
            </a:r>
            <a:endParaRPr lang="cs-CZ" sz="1800" dirty="0"/>
          </a:p>
          <a:p>
            <a:pPr marL="215979" indent="-215979"/>
            <a:r>
              <a:rPr lang="cs-CZ" sz="1800" dirty="0"/>
              <a:t>(Jejich tlačítka jsou podtržená/zvýrazněná.)</a:t>
            </a:r>
          </a:p>
          <a:p>
            <a:pPr marL="215979" indent="-215979"/>
            <a:endParaRPr lang="cs-CZ" sz="1800" b="1" dirty="0"/>
          </a:p>
          <a:p>
            <a:pPr marL="215979" indent="-215979"/>
            <a:endParaRPr lang="cs-CZ" sz="1800" b="1" dirty="0">
              <a:solidFill>
                <a:srgbClr val="C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Spuštění programu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6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3254662"/>
            <a:ext cx="9144000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 smtClean="0"/>
              <a:t>Několik </a:t>
            </a:r>
            <a:r>
              <a:rPr lang="cs-CZ" sz="1800" b="1" dirty="0" smtClean="0">
                <a:solidFill>
                  <a:srgbClr val="0070C0"/>
                </a:solidFill>
              </a:rPr>
              <a:t>klávesových kombinací </a:t>
            </a:r>
            <a:r>
              <a:rPr lang="cs-CZ" sz="1800" b="1" dirty="0" smtClean="0"/>
              <a:t>k vyzkoušení: </a:t>
            </a:r>
          </a:p>
          <a:p>
            <a:pPr marL="342900" indent="-342900" algn="ctr">
              <a:buAutoNum type="arabicParenR"/>
            </a:pPr>
            <a:r>
              <a:rPr lang="cs-CZ" sz="1800" b="1" dirty="0" smtClean="0"/>
              <a:t>Alt + </a:t>
            </a:r>
            <a:r>
              <a:rPr lang="cs-CZ" sz="1800" b="1" dirty="0" err="1" smtClean="0"/>
              <a:t>Tab</a:t>
            </a:r>
            <a:r>
              <a:rPr lang="cs-CZ" sz="1800" b="1" dirty="0" smtClean="0"/>
              <a:t> </a:t>
            </a:r>
            <a:r>
              <a:rPr lang="cs-CZ" sz="1800" dirty="0" smtClean="0"/>
              <a:t>(držím Alt a klepu </a:t>
            </a:r>
            <a:r>
              <a:rPr lang="cs-CZ" sz="1800" dirty="0" err="1" smtClean="0"/>
              <a:t>Tab</a:t>
            </a:r>
            <a:r>
              <a:rPr lang="cs-CZ" sz="1800" dirty="0" smtClean="0"/>
              <a:t>). </a:t>
            </a:r>
            <a:br>
              <a:rPr lang="cs-CZ" sz="1800" dirty="0" smtClean="0"/>
            </a:br>
            <a:r>
              <a:rPr lang="cs-CZ" sz="1800" b="1" dirty="0" smtClean="0"/>
              <a:t>2) Alt + </a:t>
            </a:r>
            <a:r>
              <a:rPr lang="cs-CZ" sz="1800" b="1" dirty="0" err="1" smtClean="0"/>
              <a:t>Esc</a:t>
            </a:r>
            <a:r>
              <a:rPr lang="cs-CZ" sz="1800" dirty="0" smtClean="0"/>
              <a:t>.   </a:t>
            </a:r>
          </a:p>
          <a:p>
            <a:pPr algn="ctr"/>
            <a:r>
              <a:rPr lang="cs-CZ" sz="1800" b="1" dirty="0" smtClean="0"/>
              <a:t>3) Kl. Windows + Tab</a:t>
            </a:r>
            <a:r>
              <a:rPr lang="cs-CZ" sz="1800" dirty="0" smtClean="0"/>
              <a:t>. </a:t>
            </a:r>
            <a:br>
              <a:rPr lang="cs-CZ" sz="1800" dirty="0" smtClean="0"/>
            </a:br>
            <a:r>
              <a:rPr lang="cs-CZ" sz="1800" b="1" dirty="0" smtClean="0"/>
              <a:t>4) Alt + F4 </a:t>
            </a:r>
            <a:r>
              <a:rPr lang="cs-CZ" sz="1800" dirty="0" smtClean="0"/>
              <a:t>(pozor na uložení dokumentu </a:t>
            </a:r>
            <a:r>
              <a:rPr lang="cs-CZ" sz="1800" dirty="0" smtClean="0">
                <a:sym typeface="Wingdings" panose="05000000000000000000" pitchFamily="2" charset="2"/>
              </a:rPr>
              <a:t>)</a:t>
            </a:r>
            <a:endParaRPr lang="cs-CZ" sz="1600" dirty="0"/>
          </a:p>
        </p:txBody>
      </p:sp>
      <p:cxnSp>
        <p:nvCxnSpPr>
          <p:cNvPr id="14" name="Přímá spojnice se šipkou 13"/>
          <p:cNvCxnSpPr/>
          <p:nvPr/>
        </p:nvCxnSpPr>
        <p:spPr>
          <a:xfrm flipV="1">
            <a:off x="4716016" y="1779662"/>
            <a:ext cx="0" cy="4271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850" y="1056177"/>
            <a:ext cx="5722301" cy="596147"/>
          </a:xfrm>
          <a:prstGeom prst="rect">
            <a:avLst/>
          </a:prstGeom>
        </p:spPr>
      </p:pic>
      <p:cxnSp>
        <p:nvCxnSpPr>
          <p:cNvPr id="9" name="Přímá spojnice se šipkou 8"/>
          <p:cNvCxnSpPr/>
          <p:nvPr/>
        </p:nvCxnSpPr>
        <p:spPr>
          <a:xfrm flipV="1">
            <a:off x="5076056" y="1779662"/>
            <a:ext cx="0" cy="4271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5796136" y="1779662"/>
            <a:ext cx="0" cy="4271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V="1">
            <a:off x="6876256" y="1779662"/>
            <a:ext cx="0" cy="4271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72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0"/>
            <a:ext cx="9144000" cy="62439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7504" y="1343604"/>
            <a:ext cx="5472608" cy="317236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cs-CZ" sz="1500" b="1" dirty="0"/>
              <a:t>Vadí to něčemu</a:t>
            </a:r>
            <a:r>
              <a:rPr lang="cs-CZ" sz="1500" b="1" dirty="0" smtClean="0"/>
              <a:t>? Většinou </a:t>
            </a:r>
            <a:r>
              <a:rPr lang="cs-CZ" sz="1500" b="1" dirty="0"/>
              <a:t>ne. </a:t>
            </a:r>
            <a:r>
              <a:rPr lang="cs-CZ" sz="1500" dirty="0"/>
              <a:t>Pokud se ale počítač najednou </a:t>
            </a:r>
            <a:r>
              <a:rPr lang="cs-CZ" sz="1500" dirty="0" smtClean="0"/>
              <a:t>(výrazně) </a:t>
            </a:r>
            <a:r>
              <a:rPr lang="cs-CZ" sz="1500" b="1" dirty="0" smtClean="0"/>
              <a:t>zpomalí</a:t>
            </a:r>
            <a:r>
              <a:rPr lang="cs-CZ" sz="1500" dirty="0"/>
              <a:t>, tak ano.</a:t>
            </a:r>
          </a:p>
          <a:p>
            <a:pPr>
              <a:spcBef>
                <a:spcPts val="600"/>
              </a:spcBef>
            </a:pPr>
            <a:r>
              <a:rPr lang="cs-CZ" sz="1500" b="1" dirty="0"/>
              <a:t>Proč?</a:t>
            </a:r>
            <a:r>
              <a:rPr lang="cs-CZ" sz="1500" dirty="0"/>
              <a:t> </a:t>
            </a:r>
            <a:r>
              <a:rPr lang="cs-CZ" sz="1500" b="1" dirty="0">
                <a:solidFill>
                  <a:srgbClr val="0070C0"/>
                </a:solidFill>
              </a:rPr>
              <a:t>Spuštěné programy zabírají operační paměť</a:t>
            </a:r>
            <a:r>
              <a:rPr lang="cs-CZ" sz="1500" b="1" dirty="0"/>
              <a:t>. </a:t>
            </a:r>
            <a:r>
              <a:rPr lang="cs-CZ" sz="1500" dirty="0"/>
              <a:t>Pokud jí má počítač </a:t>
            </a:r>
            <a:r>
              <a:rPr lang="cs-CZ" sz="1500" dirty="0" smtClean="0"/>
              <a:t>málo (4 GB…), </a:t>
            </a:r>
            <a:r>
              <a:rPr lang="cs-CZ" sz="1500" dirty="0"/>
              <a:t>může operační paměť dojít a systém Windows ji bude muset po částech zdlouhavě uvolňovat pro další aplikace. Počítač se </a:t>
            </a:r>
            <a:r>
              <a:rPr lang="cs-CZ" sz="1500" b="1" dirty="0">
                <a:solidFill>
                  <a:srgbClr val="C00000"/>
                </a:solidFill>
              </a:rPr>
              <a:t>navenek znatelně zpomalí</a:t>
            </a:r>
            <a:r>
              <a:rPr lang="cs-CZ" sz="1500" dirty="0"/>
              <a:t>. </a:t>
            </a:r>
            <a:endParaRPr lang="cs-CZ" sz="1500" dirty="0" smtClean="0"/>
          </a:p>
          <a:p>
            <a:pPr>
              <a:spcBef>
                <a:spcPts val="600"/>
              </a:spcBef>
            </a:pPr>
            <a:r>
              <a:rPr lang="cs-CZ" sz="1500" b="1" dirty="0" smtClean="0"/>
              <a:t>Pozor: </a:t>
            </a:r>
            <a:r>
              <a:rPr lang="cs-CZ" sz="1500" dirty="0" smtClean="0"/>
              <a:t>Každá otevřená </a:t>
            </a:r>
            <a:r>
              <a:rPr lang="cs-CZ" sz="1500" b="1" dirty="0" smtClean="0"/>
              <a:t>karta prohlížeče webu </a:t>
            </a:r>
            <a:r>
              <a:rPr lang="cs-CZ" sz="1500" dirty="0" smtClean="0"/>
              <a:t>představuje samostatný program, který zabírá poměrně hodně paměti.  </a:t>
            </a:r>
            <a:endParaRPr lang="cs-CZ" sz="1500" dirty="0"/>
          </a:p>
          <a:p>
            <a:pPr>
              <a:spcBef>
                <a:spcPts val="600"/>
              </a:spcBef>
            </a:pPr>
            <a:r>
              <a:rPr lang="cs-CZ" sz="1500" b="1" dirty="0">
                <a:solidFill>
                  <a:srgbClr val="0070C0"/>
                </a:solidFill>
              </a:rPr>
              <a:t>Řešení: </a:t>
            </a:r>
            <a:r>
              <a:rPr lang="cs-CZ" sz="1500" dirty="0"/>
              <a:t>Požádejte IT odborníka o posouzení kapacity paměti </a:t>
            </a:r>
            <a:r>
              <a:rPr lang="cs-CZ" sz="1500" dirty="0" smtClean="0"/>
              <a:t>a možnosti </a:t>
            </a:r>
            <a:r>
              <a:rPr lang="cs-CZ" sz="1500" dirty="0"/>
              <a:t>(+náklady) jejího případného rozšíření. </a:t>
            </a:r>
            <a:endParaRPr lang="cs-CZ" sz="1500" dirty="0" smtClean="0"/>
          </a:p>
          <a:p>
            <a:pPr>
              <a:spcBef>
                <a:spcPts val="600"/>
              </a:spcBef>
            </a:pPr>
            <a:r>
              <a:rPr lang="cs-CZ" sz="1500" dirty="0" smtClean="0"/>
              <a:t>Zatím </a:t>
            </a:r>
            <a:r>
              <a:rPr lang="cs-CZ" sz="1500" b="1" dirty="0"/>
              <a:t>nepouštějte tolik </a:t>
            </a:r>
            <a:r>
              <a:rPr lang="cs-CZ" sz="1500" b="1" dirty="0" smtClean="0"/>
              <a:t>programů </a:t>
            </a:r>
            <a:r>
              <a:rPr lang="cs-CZ" sz="1500" dirty="0" smtClean="0"/>
              <a:t>a neotvírejte desítky webů najednou </a:t>
            </a:r>
            <a:r>
              <a:rPr lang="cs-CZ" sz="1500" dirty="0">
                <a:sym typeface="Wingdings" panose="05000000000000000000" pitchFamily="2" charset="2"/>
              </a:rPr>
              <a:t></a:t>
            </a:r>
            <a:r>
              <a:rPr lang="cs-CZ" sz="1500" dirty="0" smtClean="0">
                <a:sym typeface="Wingdings" panose="05000000000000000000" pitchFamily="2" charset="2"/>
              </a:rPr>
              <a:t>.</a:t>
            </a:r>
            <a:endParaRPr lang="cs-CZ" sz="15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Více programů zabírá více operační paměti…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7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22" y="759518"/>
            <a:ext cx="5534514" cy="576583"/>
          </a:xfrm>
          <a:prstGeom prst="rect">
            <a:avLst/>
          </a:prstGeom>
        </p:spPr>
      </p:pic>
      <p:sp>
        <p:nvSpPr>
          <p:cNvPr id="12" name="Zaoblený obdélník 11"/>
          <p:cNvSpPr/>
          <p:nvPr/>
        </p:nvSpPr>
        <p:spPr>
          <a:xfrm>
            <a:off x="7308304" y="141329"/>
            <a:ext cx="1656184" cy="34218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rgbClr val="CCECFF"/>
                </a:solidFill>
                <a:latin typeface="Calibri" panose="020F0502020204030204" pitchFamily="34" charset="0"/>
              </a:rPr>
              <a:t>Pro zájemce o IT</a:t>
            </a:r>
            <a:endParaRPr lang="cs-CZ" sz="1400" b="1" dirty="0">
              <a:solidFill>
                <a:srgbClr val="CCECFF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1350" y="759518"/>
            <a:ext cx="3161769" cy="3540424"/>
          </a:xfrm>
          <a:prstGeom prst="rect">
            <a:avLst/>
          </a:prstGeom>
        </p:spPr>
      </p:pic>
      <p:cxnSp>
        <p:nvCxnSpPr>
          <p:cNvPr id="15" name="Přímá spojnice se šipkou 14"/>
          <p:cNvCxnSpPr/>
          <p:nvPr/>
        </p:nvCxnSpPr>
        <p:spPr>
          <a:xfrm>
            <a:off x="5004048" y="3075806"/>
            <a:ext cx="10801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8" name="Obrázek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192" y="4368466"/>
            <a:ext cx="2664296" cy="353943"/>
          </a:xfrm>
          <a:prstGeom prst="rect">
            <a:avLst/>
          </a:prstGeom>
        </p:spPr>
      </p:pic>
      <p:sp>
        <p:nvSpPr>
          <p:cNvPr id="20" name="TextovéPole 19"/>
          <p:cNvSpPr txBox="1"/>
          <p:nvPr/>
        </p:nvSpPr>
        <p:spPr>
          <a:xfrm>
            <a:off x="1547664" y="4424213"/>
            <a:ext cx="4752528" cy="30777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Nevíte jak spustit Správce úloh? </a:t>
            </a:r>
            <a:r>
              <a:rPr lang="cs-CZ" sz="1400" dirty="0" smtClean="0"/>
              <a:t>Vyhledávač (Google) to najde: </a:t>
            </a:r>
            <a:endParaRPr lang="cs-CZ" sz="1400" dirty="0"/>
          </a:p>
        </p:txBody>
      </p:sp>
      <p:cxnSp>
        <p:nvCxnSpPr>
          <p:cNvPr id="14" name="Přímá spojnice 13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28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12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32135" y="743963"/>
            <a:ext cx="4411873" cy="3954327"/>
          </a:xfrm>
        </p:spPr>
        <p:txBody>
          <a:bodyPr>
            <a:noAutofit/>
          </a:bodyPr>
          <a:lstStyle/>
          <a:p>
            <a:pPr marL="215979" indent="-215979"/>
            <a:r>
              <a:rPr lang="cs-CZ" sz="1700" dirty="0"/>
              <a:t>…je </a:t>
            </a:r>
            <a:r>
              <a:rPr lang="cs-CZ" sz="1700" dirty="0" smtClean="0"/>
              <a:t>samozřejmě </a:t>
            </a:r>
            <a:r>
              <a:rPr lang="cs-CZ" sz="1700" b="1" dirty="0" smtClean="0">
                <a:solidFill>
                  <a:srgbClr val="C00000"/>
                </a:solidFill>
              </a:rPr>
              <a:t>nesmyl</a:t>
            </a:r>
            <a:r>
              <a:rPr lang="cs-CZ" sz="1700" dirty="0" smtClean="0"/>
              <a:t>. </a:t>
            </a:r>
          </a:p>
          <a:p>
            <a:pPr marL="215979" indent="-215979"/>
            <a:endParaRPr lang="cs-CZ" sz="1700" dirty="0" smtClean="0"/>
          </a:p>
          <a:p>
            <a:pPr marL="215979" indent="-215979"/>
            <a:r>
              <a:rPr lang="cs-CZ" sz="1700" b="1" dirty="0" smtClean="0">
                <a:solidFill>
                  <a:srgbClr val="0070C0"/>
                </a:solidFill>
              </a:rPr>
              <a:t>Dokumenty obsahují </a:t>
            </a:r>
            <a:r>
              <a:rPr lang="cs-CZ" sz="1700" dirty="0" smtClean="0"/>
              <a:t>písmenka (texty), barevné body (obrázky), hodně obrázků za sebou (video), hudební záznam apod.</a:t>
            </a:r>
          </a:p>
          <a:p>
            <a:pPr marL="215979" indent="-215979"/>
            <a:endParaRPr lang="cs-CZ" sz="1700" dirty="0" smtClean="0"/>
          </a:p>
          <a:p>
            <a:pPr marL="215979" indent="-215979"/>
            <a:r>
              <a:rPr lang="cs-CZ" sz="1700" b="1" dirty="0" smtClean="0"/>
              <a:t>Není možné je spouštět</a:t>
            </a:r>
            <a:r>
              <a:rPr lang="cs-CZ" sz="1700" dirty="0" smtClean="0"/>
              <a:t>, můžeme je pouze </a:t>
            </a:r>
            <a:r>
              <a:rPr lang="cs-CZ" sz="1700" b="1" dirty="0" smtClean="0">
                <a:solidFill>
                  <a:srgbClr val="0070C0"/>
                </a:solidFill>
              </a:rPr>
              <a:t>otevírat do již běžících programů</a:t>
            </a:r>
            <a:r>
              <a:rPr lang="cs-CZ" sz="1700" dirty="0" smtClean="0"/>
              <a:t>!</a:t>
            </a:r>
          </a:p>
          <a:p>
            <a:pPr marL="215979" indent="-215979"/>
            <a:endParaRPr lang="cs-CZ" sz="1700" dirty="0"/>
          </a:p>
          <a:p>
            <a:pPr marL="215979" indent="-215979"/>
            <a:r>
              <a:rPr lang="cs-CZ" sz="1700" dirty="0" smtClean="0"/>
              <a:t>Pokud však </a:t>
            </a:r>
            <a:r>
              <a:rPr lang="cs-CZ" sz="1700" b="1" i="1" dirty="0" smtClean="0"/>
              <a:t>poklepeme</a:t>
            </a:r>
            <a:r>
              <a:rPr lang="cs-CZ" sz="1700" b="1" dirty="0" smtClean="0"/>
              <a:t> na dokument</a:t>
            </a:r>
            <a:r>
              <a:rPr lang="cs-CZ" sz="1700" dirty="0" smtClean="0"/>
              <a:t>, tak se většinou objeví/otevře. </a:t>
            </a:r>
            <a:r>
              <a:rPr lang="cs-CZ" sz="1700" b="1" dirty="0" smtClean="0"/>
              <a:t>Jak je to možné?</a:t>
            </a:r>
          </a:p>
          <a:p>
            <a:pPr marL="215979" indent="-215979"/>
            <a:endParaRPr lang="cs-CZ" sz="1700" b="1" dirty="0"/>
          </a:p>
          <a:p>
            <a:pPr marL="215979" indent="-215979"/>
            <a:r>
              <a:rPr lang="pl-PL" sz="1700" b="1" dirty="0"/>
              <a:t>Jak je možné, že obrázek </a:t>
            </a:r>
            <a:r>
              <a:rPr lang="pl-PL" sz="1700" b="1" dirty="0" smtClean="0"/>
              <a:t>„něco dělá“?</a:t>
            </a:r>
            <a:endParaRPr lang="pl-PL" sz="1700" b="1" dirty="0"/>
          </a:p>
          <a:p>
            <a:pPr marL="215979" indent="-215979"/>
            <a:endParaRPr lang="cs-CZ" sz="1800" b="1" dirty="0" smtClean="0"/>
          </a:p>
          <a:p>
            <a:pPr marL="215979" indent="-215979"/>
            <a:endParaRPr lang="cs-CZ" sz="18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Spuštění </a:t>
            </a:r>
            <a:r>
              <a:rPr lang="cs-CZ" dirty="0" smtClean="0"/>
              <a:t>dokumentu?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8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301656"/>
            <a:ext cx="2638071" cy="228063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765945"/>
            <a:ext cx="2420086" cy="2093837"/>
          </a:xfrm>
          <a:prstGeom prst="rect">
            <a:avLst/>
          </a:prstGeom>
        </p:spPr>
      </p:pic>
      <p:cxnSp>
        <p:nvCxnSpPr>
          <p:cNvPr id="13" name="Pravoúhlá spojnice 12"/>
          <p:cNvCxnSpPr/>
          <p:nvPr/>
        </p:nvCxnSpPr>
        <p:spPr>
          <a:xfrm flipV="1">
            <a:off x="4427984" y="2067694"/>
            <a:ext cx="1692000" cy="136815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Pravoúhlá spojnice 14"/>
          <p:cNvCxnSpPr/>
          <p:nvPr/>
        </p:nvCxnSpPr>
        <p:spPr>
          <a:xfrm>
            <a:off x="7020272" y="2067694"/>
            <a:ext cx="720080" cy="576064"/>
          </a:xfrm>
          <a:prstGeom prst="bentConnector3">
            <a:avLst>
              <a:gd name="adj1" fmla="val 99333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95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3139" y="808980"/>
            <a:ext cx="2862318" cy="247788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3692772"/>
            <a:ext cx="1458162" cy="895202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32135" y="743963"/>
            <a:ext cx="4843921" cy="3954327"/>
          </a:xfrm>
        </p:spPr>
        <p:txBody>
          <a:bodyPr>
            <a:noAutofit/>
          </a:bodyPr>
          <a:lstStyle/>
          <a:p>
            <a:pPr marL="215979" indent="-215979"/>
            <a:r>
              <a:rPr lang="cs-CZ" sz="1700" b="1" dirty="0">
                <a:solidFill>
                  <a:srgbClr val="0070C0"/>
                </a:solidFill>
              </a:rPr>
              <a:t>Obrázek samozřejmě nic nedělá</a:t>
            </a:r>
            <a:r>
              <a:rPr lang="cs-CZ" sz="1700" dirty="0">
                <a:solidFill>
                  <a:srgbClr val="C00000"/>
                </a:solidFill>
              </a:rPr>
              <a:t>. </a:t>
            </a:r>
            <a:r>
              <a:rPr lang="cs-CZ" sz="1700" dirty="0"/>
              <a:t>Princip práce počítače, tj. </a:t>
            </a:r>
            <a:r>
              <a:rPr lang="cs-CZ" sz="1700" dirty="0" smtClean="0"/>
              <a:t>to, že </a:t>
            </a:r>
            <a:r>
              <a:rPr lang="cs-CZ" sz="1700" dirty="0"/>
              <a:t>k prohlížení/úpravám dokumentů musíme </a:t>
            </a:r>
            <a:r>
              <a:rPr lang="cs-CZ" sz="1700" b="1" dirty="0"/>
              <a:t>spustit program</a:t>
            </a:r>
            <a:r>
              <a:rPr lang="cs-CZ" sz="1700" dirty="0"/>
              <a:t>, stále platí. Obrázek </a:t>
            </a:r>
            <a:r>
              <a:rPr lang="cs-CZ" sz="1700" dirty="0" smtClean="0"/>
              <a:t>leží </a:t>
            </a:r>
            <a:r>
              <a:rPr lang="cs-CZ" sz="1700" dirty="0"/>
              <a:t>na disku a nic sám nedělá. Tedy kdo</a:t>
            </a:r>
            <a:r>
              <a:rPr lang="cs-CZ" sz="1700" dirty="0" smtClean="0"/>
              <a:t>?</a:t>
            </a:r>
          </a:p>
          <a:p>
            <a:pPr marL="215979" indent="-215979"/>
            <a:endParaRPr lang="cs-CZ" sz="1700" dirty="0"/>
          </a:p>
          <a:p>
            <a:pPr marL="215979" indent="-215979"/>
            <a:r>
              <a:rPr lang="cs-CZ" sz="1700" b="1" dirty="0"/>
              <a:t>Vše dělá </a:t>
            </a:r>
            <a:r>
              <a:rPr lang="cs-CZ" sz="1700" b="1" dirty="0">
                <a:solidFill>
                  <a:srgbClr val="0070C0"/>
                </a:solidFill>
              </a:rPr>
              <a:t>operační systém </a:t>
            </a:r>
            <a:r>
              <a:rPr lang="cs-CZ" sz="1700" b="1" dirty="0" smtClean="0"/>
              <a:t>(MS Windows</a:t>
            </a:r>
            <a:r>
              <a:rPr lang="cs-CZ" sz="1700" b="1" dirty="0"/>
              <a:t>). </a:t>
            </a:r>
            <a:endParaRPr lang="cs-CZ" sz="1700" b="1" dirty="0" smtClean="0"/>
          </a:p>
          <a:p>
            <a:pPr marL="215979" indent="-215979"/>
            <a:endParaRPr lang="cs-CZ" sz="1700" dirty="0"/>
          </a:p>
          <a:p>
            <a:pPr marL="215979" indent="-215979"/>
            <a:r>
              <a:rPr lang="cs-CZ" sz="1700" b="1" dirty="0"/>
              <a:t>Systém má </a:t>
            </a:r>
            <a:r>
              <a:rPr lang="cs-CZ" sz="1700" b="1" dirty="0">
                <a:solidFill>
                  <a:srgbClr val="0070C0"/>
                </a:solidFill>
              </a:rPr>
              <a:t>tabulku přípon dokumentů </a:t>
            </a:r>
            <a:r>
              <a:rPr lang="cs-CZ" sz="1700" b="1" dirty="0"/>
              <a:t>a k nim uvedené programy, které s těmito dokumenty umí pracovat.</a:t>
            </a:r>
          </a:p>
          <a:p>
            <a:pPr marL="215979" indent="-215979">
              <a:spcBef>
                <a:spcPts val="600"/>
              </a:spcBef>
            </a:pPr>
            <a:r>
              <a:rPr lang="cs-CZ" sz="1700" dirty="0"/>
              <a:t>V této tabulce, kterou spravuje operační systém MS Windows, je uvedeno, v jakém programu se </a:t>
            </a:r>
            <a:r>
              <a:rPr lang="cs-CZ" sz="1700" dirty="0" smtClean="0"/>
              <a:t>jaký </a:t>
            </a:r>
            <a:r>
              <a:rPr lang="cs-CZ" sz="1700" b="1" dirty="0" smtClean="0"/>
              <a:t>typ dokumentů </a:t>
            </a:r>
            <a:r>
              <a:rPr lang="cs-CZ" sz="1700" dirty="0"/>
              <a:t>otevře. </a:t>
            </a:r>
          </a:p>
          <a:p>
            <a:pPr marL="215979" indent="-215979">
              <a:spcBef>
                <a:spcPts val="600"/>
              </a:spcBef>
            </a:pPr>
            <a:r>
              <a:rPr lang="cs-CZ" sz="1700" dirty="0"/>
              <a:t>Najdeme ji v nastavení </a:t>
            </a:r>
            <a:r>
              <a:rPr lang="cs-CZ" sz="1700" dirty="0" smtClean="0"/>
              <a:t>počítače.</a:t>
            </a:r>
            <a:endParaRPr lang="cs-CZ" sz="1700" b="1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Vazba typu dokumentu k programu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9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13" name="Pravoúhlá spojnice 12"/>
          <p:cNvCxnSpPr/>
          <p:nvPr/>
        </p:nvCxnSpPr>
        <p:spPr>
          <a:xfrm flipV="1">
            <a:off x="4705025" y="1923678"/>
            <a:ext cx="1118114" cy="86409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6444208" y="1923678"/>
            <a:ext cx="64807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3419872" y="4443958"/>
            <a:ext cx="216024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29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pps1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5608</TotalTime>
  <Words>972</Words>
  <Application>Microsoft Office PowerPoint</Application>
  <PresentationFormat>Předvádění na obrazovce (16:9)</PresentationFormat>
  <Paragraphs>165</Paragraphs>
  <Slides>18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Arial</vt:lpstr>
      <vt:lpstr>Calibri</vt:lpstr>
      <vt:lpstr>Wingdings</vt:lpstr>
      <vt:lpstr>Wingdings 2</vt:lpstr>
      <vt:lpstr>Wingdings 3</vt:lpstr>
      <vt:lpstr>Modul</vt:lpstr>
      <vt:lpstr>Prezentace aplikace PowerPoint</vt:lpstr>
      <vt:lpstr>Operační systém – opakování</vt:lpstr>
      <vt:lpstr>Windows = okna</vt:lpstr>
      <vt:lpstr>Obrazovka počítače se systémem MS Windows</vt:lpstr>
      <vt:lpstr>Spuštění programu… </vt:lpstr>
      <vt:lpstr>Spuštění programu </vt:lpstr>
      <vt:lpstr>Více programů zabírá více operační paměti… </vt:lpstr>
      <vt:lpstr>Spuštění dokumentu? </vt:lpstr>
      <vt:lpstr>Vazba typu dokumentu k programu</vt:lpstr>
      <vt:lpstr>Vazba typu dokumentu k programu</vt:lpstr>
      <vt:lpstr>Tip: jak otevřít dokument v jiném programu?</vt:lpstr>
      <vt:lpstr>Typy souborů (dokumentů)</vt:lpstr>
      <vt:lpstr>Typy souborů (dokumentů)</vt:lpstr>
      <vt:lpstr>Cvičení na závěr</vt:lpstr>
      <vt:lpstr>Cvičení na závěr – odpověď 1</vt:lpstr>
      <vt:lpstr>Cvičení na závěr – odpověď 2</vt:lpstr>
      <vt:lpstr>Zdroje</vt:lpstr>
      <vt:lpstr>Konec lekce</vt:lpstr>
    </vt:vector>
  </TitlesOfParts>
  <Company>Gymnázium Pacov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počítačové díly</dc:title>
  <dc:creator>Mu</dc:creator>
  <cp:lastModifiedBy>Radim</cp:lastModifiedBy>
  <cp:revision>1094</cp:revision>
  <dcterms:created xsi:type="dcterms:W3CDTF">2008-10-13T12:28:51Z</dcterms:created>
  <dcterms:modified xsi:type="dcterms:W3CDTF">2023-04-02T15:28:16Z</dcterms:modified>
</cp:coreProperties>
</file>