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56" r:id="rId2"/>
    <p:sldId id="325" r:id="rId3"/>
    <p:sldId id="337" r:id="rId4"/>
    <p:sldId id="339" r:id="rId5"/>
    <p:sldId id="338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05" r:id="rId15"/>
    <p:sldId id="290" r:id="rId16"/>
  </p:sldIdLst>
  <p:sldSz cx="9144000" cy="5143500" type="screen16x9"/>
  <p:notesSz cx="6858000" cy="9144000"/>
  <p:defaultTextStyle>
    <a:defPPr>
      <a:defRPr lang="cs-CZ"/>
    </a:defPPr>
    <a:lvl1pPr marL="0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1pPr>
    <a:lvl2pPr marL="342568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2pPr>
    <a:lvl3pPr marL="685133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3pPr>
    <a:lvl4pPr marL="1027702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4pPr>
    <a:lvl5pPr marL="1370269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5pPr>
    <a:lvl6pPr marL="1712836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6pPr>
    <a:lvl7pPr marL="2055401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7pPr>
    <a:lvl8pPr marL="2397970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8pPr>
    <a:lvl9pPr marL="2740534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6" userDrawn="1">
          <p15:clr>
            <a:srgbClr val="A4A3A4"/>
          </p15:clr>
        </p15:guide>
        <p15:guide id="2" pos="28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3E5F"/>
    <a:srgbClr val="CCECFF"/>
    <a:srgbClr val="99CCFF"/>
    <a:srgbClr val="4F81BD"/>
    <a:srgbClr val="0F1E3D"/>
    <a:srgbClr val="345C8C"/>
    <a:srgbClr val="FF3399"/>
    <a:srgbClr val="FFF35B"/>
    <a:srgbClr val="FF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86" autoAdjust="0"/>
    <p:restoredTop sz="95332" autoAdjust="0"/>
  </p:normalViewPr>
  <p:slideViewPr>
    <p:cSldViewPr>
      <p:cViewPr varScale="1">
        <p:scale>
          <a:sx n="114" d="100"/>
          <a:sy n="114" d="100"/>
        </p:scale>
        <p:origin x="780" y="108"/>
      </p:cViewPr>
      <p:guideLst>
        <p:guide orient="horz" pos="1166"/>
        <p:guide pos="28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5A988-6718-47E5-AB56-8A0D57BD3A45}" type="datetimeFigureOut">
              <a:rPr lang="cs-CZ" smtClean="0"/>
              <a:t>02.04.2023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156FC-E02A-4077-83FF-2DA367B0EA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858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80C83-63DF-45E9-962B-5CB9BCB7AC92}" type="datetimeFigureOut">
              <a:rPr lang="cs-CZ" smtClean="0"/>
              <a:pPr/>
              <a:t>02.04.2023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CA1F0-C57B-4B35-ADDB-63F6544D32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6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568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133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7702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0269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2836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5401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7970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0534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2203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878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5827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3269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2873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050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0560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157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446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791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2671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2816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24" y="6"/>
            <a:ext cx="9143998" cy="3851574"/>
          </a:xfrm>
          <a:prstGeom prst="rect">
            <a:avLst/>
          </a:prstGeom>
          <a:solidFill>
            <a:srgbClr val="233E5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516905"/>
            <a:ext cx="8077200" cy="125501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3524" b="1">
                <a:latin typeface="Calibri" pitchFamily="34" charset="0"/>
              </a:defRPr>
            </a:lvl1pPr>
            <a:extLst/>
          </a:lstStyle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371612"/>
            <a:ext cx="8077200" cy="1124712"/>
          </a:xfrm>
        </p:spPr>
        <p:txBody>
          <a:bodyPr lIns="118872" tIns="0" rIns="45720" bIns="0" anchor="b"/>
          <a:lstStyle>
            <a:lvl1pPr marL="0" indent="0" algn="l">
              <a:buNone/>
              <a:defRPr sz="1500">
                <a:solidFill>
                  <a:srgbClr val="FFFFFF"/>
                </a:solidFill>
                <a:latin typeface="Calibri" pitchFamily="34" charset="0"/>
              </a:defRPr>
            </a:lvl1pPr>
            <a:lvl2pPr marL="342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dirty="0" smtClean="0"/>
              <a:t>Klepnutím lze upravit styl předlohy podnadpisů.</a:t>
            </a:r>
            <a:endParaRPr kumimoji="0"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591E-A3FD-435A-B319-588C028814F5}" type="datetime1">
              <a:rPr lang="cs-CZ" smtClean="0"/>
              <a:t>02.04.2023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E7D0-CA01-48C3-839C-031DD2A8A773}" type="datetime1">
              <a:rPr lang="cs-CZ" smtClean="0"/>
              <a:t>02.04.2023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37" y="5"/>
            <a:ext cx="45719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8" name="Obdélník 7"/>
          <p:cNvSpPr/>
          <p:nvPr/>
        </p:nvSpPr>
        <p:spPr bwMode="ltGray">
          <a:xfrm>
            <a:off x="6647721" y="5"/>
            <a:ext cx="2514601" cy="51435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31" y="205997"/>
            <a:ext cx="1904999" cy="4388644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199" y="228618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123F2-7E99-45F1-B9CD-EA404591D10E}" type="datetime1">
              <a:rPr lang="cs-CZ" smtClean="0"/>
              <a:t>02.04.2023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604" y="4783114"/>
            <a:ext cx="3836404" cy="273844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544" y="789558"/>
            <a:ext cx="8740744" cy="3923504"/>
          </a:xfrm>
        </p:spPr>
        <p:txBody>
          <a:bodyPr>
            <a:normAutofit/>
          </a:bodyPr>
          <a:lstStyle>
            <a:lvl1pPr>
              <a:defRPr sz="1648">
                <a:latin typeface="Calibri" pitchFamily="34" charset="0"/>
              </a:defRPr>
            </a:lvl1pPr>
            <a:lvl2pPr>
              <a:defRPr sz="1500">
                <a:latin typeface="Calibri" pitchFamily="34" charset="0"/>
              </a:defRPr>
            </a:lvl2pPr>
            <a:lvl3pPr>
              <a:defRPr sz="1500">
                <a:latin typeface="Calibri" pitchFamily="34" charset="0"/>
              </a:defRPr>
            </a:lvl3pPr>
            <a:lvl4pPr>
              <a:defRPr sz="1500">
                <a:latin typeface="Calibri" pitchFamily="34" charset="0"/>
              </a:defRPr>
            </a:lvl4pPr>
            <a:lvl5pPr>
              <a:defRPr sz="1500">
                <a:latin typeface="Calibri" pitchFamily="34" charset="0"/>
              </a:defRPr>
            </a:lvl5pPr>
            <a:extLst/>
          </a:lstStyle>
          <a:p>
            <a:pPr lvl="0" eaLnBrk="1" latinLnBrk="0" hangingPunct="1"/>
            <a:r>
              <a:rPr lang="cs-CZ" dirty="0" smtClean="0"/>
              <a:t>Klepnutím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 b="1">
                <a:solidFill>
                  <a:srgbClr val="99CCFF"/>
                </a:solidFill>
              </a:defRPr>
            </a:lvl1pPr>
          </a:lstStyle>
          <a:p>
            <a:fld id="{76828697-5D5B-4B66-874D-0DC76F0374D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97544" y="57153"/>
            <a:ext cx="8740744" cy="567239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4"/>
            <a:ext cx="9144000" cy="195188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12" name="Obdélník 11"/>
          <p:cNvSpPr/>
          <p:nvPr/>
        </p:nvSpPr>
        <p:spPr bwMode="invGray">
          <a:xfrm>
            <a:off x="0" y="1951905"/>
            <a:ext cx="9144000" cy="3429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9" y="89176"/>
            <a:ext cx="8013192" cy="1227582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3524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78" y="1371625"/>
            <a:ext cx="8022335" cy="514351"/>
          </a:xfrm>
        </p:spPr>
        <p:txBody>
          <a:bodyPr lIns="146304" tIns="0" rIns="45720" bIns="0" anchor="t"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342865" indent="0">
              <a:buNone/>
              <a:defRPr sz="1348">
                <a:solidFill>
                  <a:schemeClr val="tx1">
                    <a:tint val="75000"/>
                  </a:schemeClr>
                </a:solidFill>
              </a:defRPr>
            </a:lvl2pPr>
            <a:lvl3pPr marL="6857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94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4pPr>
            <a:lvl5pPr marL="1371458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5pPr>
            <a:lvl6pPr marL="1714322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6pPr>
            <a:lvl7pPr marL="2057184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7pPr>
            <a:lvl8pPr marL="2400051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8pPr>
            <a:lvl9pPr marL="2742914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40CB-0A58-42F1-9CB7-45017DC08985}" type="datetime1">
              <a:rPr lang="cs-CZ" smtClean="0"/>
              <a:t>02.04.2023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22" y="1330475"/>
            <a:ext cx="4038600" cy="3467861"/>
          </a:xfrm>
        </p:spPr>
        <p:txBody>
          <a:bodyPr lIns="91440"/>
          <a:lstStyle>
            <a:lvl1pPr>
              <a:defRPr sz="2102"/>
            </a:lvl1pPr>
            <a:lvl2pPr>
              <a:defRPr sz="1800"/>
            </a:lvl2pPr>
            <a:lvl3pPr>
              <a:defRPr sz="1500"/>
            </a:lvl3pPr>
            <a:lvl4pPr>
              <a:defRPr sz="1348"/>
            </a:lvl4pPr>
            <a:lvl5pPr>
              <a:defRPr sz="1348"/>
            </a:lvl5pPr>
            <a:lvl6pPr>
              <a:defRPr sz="1348"/>
            </a:lvl6pPr>
            <a:lvl7pPr>
              <a:defRPr sz="1348"/>
            </a:lvl7pPr>
            <a:lvl8pPr>
              <a:defRPr sz="1348"/>
            </a:lvl8pPr>
            <a:lvl9pPr>
              <a:defRPr sz="1348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24" y="1330475"/>
            <a:ext cx="4038600" cy="3467861"/>
          </a:xfrm>
        </p:spPr>
        <p:txBody>
          <a:bodyPr/>
          <a:lstStyle>
            <a:lvl1pPr>
              <a:defRPr sz="2102"/>
            </a:lvl1pPr>
            <a:lvl2pPr>
              <a:defRPr sz="1800"/>
            </a:lvl2pPr>
            <a:lvl3pPr>
              <a:defRPr sz="1500"/>
            </a:lvl3pPr>
            <a:lvl4pPr>
              <a:defRPr sz="1348"/>
            </a:lvl4pPr>
            <a:lvl5pPr>
              <a:defRPr sz="1348"/>
            </a:lvl5pPr>
            <a:lvl6pPr>
              <a:defRPr sz="1348"/>
            </a:lvl6pPr>
            <a:lvl7pPr>
              <a:defRPr sz="1348"/>
            </a:lvl7pPr>
            <a:lvl8pPr>
              <a:defRPr sz="1348"/>
            </a:lvl8pPr>
            <a:lvl9pPr>
              <a:defRPr sz="1348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1D98-C087-401E-AEB9-0BDD6AFD67E1}" type="datetime1">
              <a:rPr lang="cs-CZ" smtClean="0"/>
              <a:t>02.04.2023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18" y="1274256"/>
            <a:ext cx="4040189" cy="536516"/>
          </a:xfrm>
        </p:spPr>
        <p:txBody>
          <a:bodyPr lIns="146304" anchor="ctr"/>
          <a:lstStyle>
            <a:lvl1pPr marL="0" indent="0">
              <a:buNone/>
              <a:defRPr sz="1725" b="1" cap="all" baseline="0"/>
            </a:lvl1pPr>
            <a:lvl2pPr marL="342865" indent="0">
              <a:buNone/>
              <a:defRPr sz="1500" b="1"/>
            </a:lvl2pPr>
            <a:lvl3pPr marL="685730" indent="0">
              <a:buNone/>
              <a:defRPr sz="1348" b="1"/>
            </a:lvl3pPr>
            <a:lvl4pPr marL="1028594" indent="0">
              <a:buNone/>
              <a:defRPr sz="1200" b="1"/>
            </a:lvl4pPr>
            <a:lvl5pPr marL="1371458" indent="0">
              <a:buNone/>
              <a:defRPr sz="1200" b="1"/>
            </a:lvl5pPr>
            <a:lvl6pPr marL="1714322" indent="0">
              <a:buNone/>
              <a:defRPr sz="1200" b="1"/>
            </a:lvl6pPr>
            <a:lvl7pPr marL="2057184" indent="0">
              <a:buNone/>
              <a:defRPr sz="1200" b="1"/>
            </a:lvl7pPr>
            <a:lvl8pPr marL="2400051" indent="0">
              <a:buNone/>
              <a:defRPr sz="1200" b="1"/>
            </a:lvl8pPr>
            <a:lvl9pPr marL="2742914" indent="0">
              <a:buNone/>
              <a:defRPr sz="12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18" y="1837144"/>
            <a:ext cx="4040189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48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55" y="1274256"/>
            <a:ext cx="4041776" cy="536516"/>
          </a:xfrm>
        </p:spPr>
        <p:txBody>
          <a:bodyPr lIns="146304" anchor="ctr"/>
          <a:lstStyle>
            <a:lvl1pPr marL="0" indent="0">
              <a:buNone/>
              <a:defRPr sz="1725" b="1" cap="all" baseline="0"/>
            </a:lvl1pPr>
            <a:lvl2pPr marL="342865" indent="0">
              <a:buNone/>
              <a:defRPr sz="1500" b="1"/>
            </a:lvl2pPr>
            <a:lvl3pPr marL="685730" indent="0">
              <a:buNone/>
              <a:defRPr sz="1348" b="1"/>
            </a:lvl3pPr>
            <a:lvl4pPr marL="1028594" indent="0">
              <a:buNone/>
              <a:defRPr sz="1200" b="1"/>
            </a:lvl4pPr>
            <a:lvl5pPr marL="1371458" indent="0">
              <a:buNone/>
              <a:defRPr sz="1200" b="1"/>
            </a:lvl5pPr>
            <a:lvl6pPr marL="1714322" indent="0">
              <a:buNone/>
              <a:defRPr sz="1200" b="1"/>
            </a:lvl6pPr>
            <a:lvl7pPr marL="2057184" indent="0">
              <a:buNone/>
              <a:defRPr sz="1200" b="1"/>
            </a:lvl7pPr>
            <a:lvl8pPr marL="2400051" indent="0">
              <a:buNone/>
              <a:defRPr sz="1200" b="1"/>
            </a:lvl8pPr>
            <a:lvl9pPr marL="2742914" indent="0">
              <a:buNone/>
              <a:defRPr sz="12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55" y="1837144"/>
            <a:ext cx="404177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48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7526-1FE9-41C1-8A4D-5A62CB3B598B}" type="datetime1">
              <a:rPr lang="cs-CZ" smtClean="0"/>
              <a:t>02.04.2023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6FE21-B20D-4B7B-8E0F-E23BEF874D33}" type="datetime1">
              <a:rPr lang="cs-CZ" smtClean="0"/>
              <a:t>02.04.2023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FA798-00F9-4D34-95A3-7061730986FA}" type="datetime1">
              <a:rPr lang="cs-CZ" smtClean="0"/>
              <a:t>02.04.2023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40" y="114321"/>
            <a:ext cx="2523744" cy="733807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15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81" y="1307374"/>
            <a:ext cx="5920642" cy="3419164"/>
          </a:xfrm>
        </p:spPr>
        <p:txBody>
          <a:bodyPr/>
          <a:lstStyle>
            <a:lvl1pPr>
              <a:defRPr sz="2400"/>
            </a:lvl1pPr>
            <a:lvl2pPr>
              <a:defRPr sz="2102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46" y="1297531"/>
            <a:ext cx="2468881" cy="3429001"/>
          </a:xfrm>
        </p:spPr>
        <p:txBody>
          <a:bodyPr/>
          <a:lstStyle>
            <a:lvl1pPr marL="0" indent="0">
              <a:buNone/>
              <a:defRPr sz="1048"/>
            </a:lvl1pPr>
            <a:lvl2pPr marL="342865" indent="0">
              <a:buNone/>
              <a:defRPr sz="900"/>
            </a:lvl2pPr>
            <a:lvl3pPr marL="685730" indent="0">
              <a:buNone/>
              <a:defRPr sz="753"/>
            </a:lvl3pPr>
            <a:lvl4pPr marL="1028594" indent="0">
              <a:buNone/>
              <a:defRPr sz="677"/>
            </a:lvl4pPr>
            <a:lvl5pPr marL="1371458" indent="0">
              <a:buNone/>
              <a:defRPr sz="677"/>
            </a:lvl5pPr>
            <a:lvl6pPr marL="1714322" indent="0">
              <a:buNone/>
              <a:defRPr sz="677"/>
            </a:lvl6pPr>
            <a:lvl7pPr marL="2057184" indent="0">
              <a:buNone/>
              <a:defRPr sz="677"/>
            </a:lvl7pPr>
            <a:lvl8pPr marL="2400051" indent="0">
              <a:buNone/>
              <a:defRPr sz="677"/>
            </a:lvl8pPr>
            <a:lvl9pPr marL="2742914" indent="0">
              <a:buNone/>
              <a:defRPr sz="677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E041-8ED6-4C83-9B16-E9C02E0E0D1A}" type="datetime1">
              <a:rPr lang="cs-CZ" smtClean="0"/>
              <a:t>02.04.2023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49" y="16"/>
            <a:ext cx="45719" cy="109042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49" y="16"/>
            <a:ext cx="45719" cy="109042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600" y="116608"/>
            <a:ext cx="2525151" cy="733807"/>
          </a:xfrm>
        </p:spPr>
        <p:txBody>
          <a:bodyPr lIns="73152" bIns="0" anchor="b">
            <a:sp3d prstMaterial="matte"/>
          </a:bodyPr>
          <a:lstStyle>
            <a:lvl1pPr algn="l">
              <a:defRPr sz="15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15" y="1113622"/>
            <a:ext cx="6247397" cy="4029895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865" indent="0">
              <a:buNone/>
              <a:defRPr sz="2102"/>
            </a:lvl2pPr>
            <a:lvl3pPr marL="685730" indent="0">
              <a:buNone/>
              <a:defRPr sz="1800"/>
            </a:lvl3pPr>
            <a:lvl4pPr marL="1028594" indent="0">
              <a:buNone/>
              <a:defRPr sz="1500"/>
            </a:lvl4pPr>
            <a:lvl5pPr marL="1371458" indent="0">
              <a:buNone/>
              <a:defRPr sz="1500"/>
            </a:lvl5pPr>
            <a:lvl6pPr marL="1714322" indent="0">
              <a:buNone/>
              <a:defRPr sz="1500"/>
            </a:lvl6pPr>
            <a:lvl7pPr marL="2057184" indent="0">
              <a:buNone/>
              <a:defRPr sz="1500"/>
            </a:lvl7pPr>
            <a:lvl8pPr marL="2400051" indent="0">
              <a:buNone/>
              <a:defRPr sz="1500"/>
            </a:lvl8pPr>
            <a:lvl9pPr marL="2742914" indent="0">
              <a:buNone/>
              <a:defRPr sz="15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6" y="1296174"/>
            <a:ext cx="2468881" cy="3429001"/>
          </a:xfrm>
        </p:spPr>
        <p:txBody>
          <a:bodyPr/>
          <a:lstStyle>
            <a:lvl1pPr marL="0" indent="0">
              <a:buNone/>
              <a:defRPr sz="1048"/>
            </a:lvl1pPr>
            <a:lvl2pPr marL="342865" indent="0">
              <a:buNone/>
              <a:defRPr sz="900"/>
            </a:lvl2pPr>
            <a:lvl3pPr marL="685730" indent="0">
              <a:buNone/>
              <a:defRPr sz="753"/>
            </a:lvl3pPr>
            <a:lvl4pPr marL="1028594" indent="0">
              <a:buNone/>
              <a:defRPr sz="677"/>
            </a:lvl4pPr>
            <a:lvl5pPr marL="1371458" indent="0">
              <a:buNone/>
              <a:defRPr sz="677"/>
            </a:lvl5pPr>
            <a:lvl6pPr marL="1714322" indent="0">
              <a:buNone/>
              <a:defRPr sz="677"/>
            </a:lvl6pPr>
            <a:lvl7pPr marL="2057184" indent="0">
              <a:buNone/>
              <a:defRPr sz="677"/>
            </a:lvl7pPr>
            <a:lvl8pPr marL="2400051" indent="0">
              <a:buNone/>
              <a:defRPr sz="677"/>
            </a:lvl8pPr>
            <a:lvl9pPr marL="2742914" indent="0">
              <a:buNone/>
              <a:defRPr sz="677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7" y="877837"/>
            <a:ext cx="2523744" cy="150877"/>
          </a:xfrm>
        </p:spPr>
        <p:txBody>
          <a:bodyPr/>
          <a:lstStyle/>
          <a:p>
            <a:fld id="{D22BE2A6-E952-499C-99D7-33CA7C32DB6E}" type="datetime1">
              <a:rPr lang="cs-CZ" smtClean="0"/>
              <a:t>02.04.2023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49" y="5"/>
            <a:ext cx="45719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49" y="5"/>
            <a:ext cx="45719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14" y="877837"/>
            <a:ext cx="5193793" cy="150877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30" y="877837"/>
            <a:ext cx="733863" cy="150877"/>
          </a:xfrm>
        </p:spPr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 bwMode="ltGray">
          <a:xfrm>
            <a:off x="2" y="4742702"/>
            <a:ext cx="9143998" cy="400798"/>
          </a:xfrm>
          <a:prstGeom prst="rect">
            <a:avLst/>
          </a:prstGeom>
          <a:solidFill>
            <a:srgbClr val="233E5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7" name="Obdélník 6"/>
          <p:cNvSpPr/>
          <p:nvPr/>
        </p:nvSpPr>
        <p:spPr bwMode="ltGray">
          <a:xfrm>
            <a:off x="24" y="6"/>
            <a:ext cx="9143998" cy="624386"/>
          </a:xfrm>
          <a:prstGeom prst="rect">
            <a:avLst/>
          </a:prstGeom>
          <a:solidFill>
            <a:srgbClr val="233E5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97518" y="57153"/>
            <a:ext cx="8740746" cy="489373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7518" y="726545"/>
            <a:ext cx="8740746" cy="396044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 dirty="0" smtClean="0"/>
              <a:t>Klepnutím lze upravit styly předlohy textu.</a:t>
            </a:r>
          </a:p>
          <a:p>
            <a:pPr lvl="1" eaLnBrk="1" latinLnBrk="0" hangingPunct="1"/>
            <a:r>
              <a:rPr kumimoji="0" lang="cs-CZ" dirty="0" smtClean="0"/>
              <a:t>Druhá úroveň</a:t>
            </a:r>
          </a:p>
          <a:p>
            <a:pPr lvl="2" eaLnBrk="1" latinLnBrk="0" hangingPunct="1"/>
            <a:r>
              <a:rPr kumimoji="0" lang="cs-CZ" dirty="0" smtClean="0"/>
              <a:t>Třetí úroveň</a:t>
            </a:r>
          </a:p>
          <a:p>
            <a:pPr lvl="3" eaLnBrk="1" latinLnBrk="0" hangingPunct="1"/>
            <a:r>
              <a:rPr kumimoji="0" lang="cs-CZ" dirty="0" smtClean="0"/>
              <a:t>Čtvrtá úroveň</a:t>
            </a:r>
          </a:p>
          <a:p>
            <a:pPr lvl="4" eaLnBrk="1" latinLnBrk="0" hangingPunct="1"/>
            <a:r>
              <a:rPr kumimoji="0" lang="cs-CZ" dirty="0" smtClean="0"/>
              <a:t>Pátá úroveň</a:t>
            </a:r>
            <a:endParaRPr kumimoji="0"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1" y="4857758"/>
            <a:ext cx="2133601" cy="205741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fld id="{C53EBF17-4622-45AD-B58A-5540F6118CA4}" type="datetime1">
              <a:rPr lang="cs-CZ" smtClean="0"/>
              <a:t>02.04.2023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604" y="4857758"/>
            <a:ext cx="5507719" cy="205741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400" y="4857758"/>
            <a:ext cx="733863" cy="205741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fld id="{76828697-5D5B-4B66-874D-0DC76F0374D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nadpis 1"/>
          <p:cNvSpPr txBox="1">
            <a:spLocks/>
          </p:cNvSpPr>
          <p:nvPr userDrawn="1"/>
        </p:nvSpPr>
        <p:spPr>
          <a:xfrm>
            <a:off x="197517" y="4698415"/>
            <a:ext cx="7884873" cy="489373"/>
          </a:xfrm>
          <a:prstGeom prst="rect">
            <a:avLst/>
          </a:prstGeom>
        </p:spPr>
        <p:txBody>
          <a:bodyPr vert="horz" lIns="57150" rIns="28575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pPr defTabSz="571500"/>
            <a:r>
              <a:rPr lang="cs-CZ" sz="1400" b="0" dirty="0" smtClean="0">
                <a:solidFill>
                  <a:srgbClr val="99CCFF"/>
                </a:solidFill>
              </a:rPr>
              <a:t>1.4</a:t>
            </a:r>
            <a:r>
              <a:rPr lang="cs-CZ" sz="1400" b="0" baseline="0" dirty="0" smtClean="0">
                <a:solidFill>
                  <a:srgbClr val="99CCFF"/>
                </a:solidFill>
              </a:rPr>
              <a:t> Operační systém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2700" b="1" kern="1200">
          <a:solidFill>
            <a:schemeClr val="bg1"/>
          </a:solidFill>
          <a:effectLst/>
          <a:latin typeface="Calibri" pitchFamily="34" charset="0"/>
          <a:ea typeface="+mj-ea"/>
          <a:cs typeface="+mj-cs"/>
        </a:defRPr>
      </a:lvl1pPr>
      <a:extLst/>
    </p:titleStyle>
    <p:bodyStyle>
      <a:lvl1pPr marL="329150" indent="-240006" algn="l" rtl="0" eaLnBrk="1" latinLnBrk="0" hangingPunct="1">
        <a:spcBef>
          <a:spcPts val="0"/>
        </a:spcBef>
        <a:buClr>
          <a:srgbClr val="0070C0"/>
        </a:buClr>
        <a:buSzPct val="80000"/>
        <a:buFontTx/>
        <a:buBlip>
          <a:blip r:embed="rId13"/>
        </a:buBlip>
        <a:defRPr kumimoji="0" sz="2102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48582" indent="-205718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747445" indent="-17143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15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912019" indent="-137149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1348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069735" indent="-137149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1348" kern="1200" smtClean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220597" indent="-137149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458" indent="-137149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348" kern="1200">
          <a:solidFill>
            <a:schemeClr val="tx1"/>
          </a:solidFill>
          <a:latin typeface="+mn-lt"/>
          <a:ea typeface="+mn-ea"/>
          <a:cs typeface="+mn-cs"/>
        </a:defRPr>
      </a:lvl7pPr>
      <a:lvl8pPr marL="1522316" indent="-137149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348" kern="1200">
          <a:solidFill>
            <a:schemeClr val="tx1"/>
          </a:solidFill>
          <a:latin typeface="+mn-lt"/>
          <a:ea typeface="+mn-ea"/>
          <a:cs typeface="+mn-cs"/>
        </a:defRPr>
      </a:lvl8pPr>
      <a:lvl9pPr marL="1673176" indent="-137149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348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opocitacich.cz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7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ocitacich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8000"/>
                <a:satMod val="300000"/>
                <a:lumMod val="99000"/>
                <a:lumOff val="1000"/>
              </a:schemeClr>
            </a:gs>
            <a:gs pos="12000">
              <a:schemeClr val="bg2">
                <a:tint val="48000"/>
                <a:satMod val="300000"/>
              </a:schemeClr>
            </a:gs>
            <a:gs pos="20000">
              <a:schemeClr val="bg2">
                <a:tint val="49000"/>
                <a:satMod val="300000"/>
              </a:schemeClr>
            </a:gs>
            <a:gs pos="100000">
              <a:schemeClr val="bg2">
                <a:shade val="30000"/>
              </a:schemeClr>
            </a:gs>
          </a:gsLst>
          <a:path path="circle">
            <a:fillToRect l="10000" t="-25000" r="10000" b="12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3795886"/>
            <a:ext cx="9144000" cy="134761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86417" y="523629"/>
            <a:ext cx="4445623" cy="1454136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pPr>
              <a:lnSpc>
                <a:spcPct val="90000"/>
              </a:lnSpc>
            </a:pPr>
            <a:r>
              <a:rPr lang="pt-BR" sz="4000" dirty="0" smtClean="0">
                <a:solidFill>
                  <a:schemeClr val="bg1"/>
                </a:solidFill>
              </a:rPr>
              <a:t>Operační systém</a:t>
            </a:r>
            <a:r>
              <a:rPr lang="cs-CZ" sz="4000" dirty="0" smtClean="0">
                <a:solidFill>
                  <a:schemeClr val="bg1"/>
                </a:solidFill>
              </a:rPr>
              <a:t>:</a:t>
            </a:r>
            <a:br>
              <a:rPr lang="cs-CZ" sz="4000" dirty="0" smtClean="0">
                <a:solidFill>
                  <a:schemeClr val="bg1"/>
                </a:solidFill>
              </a:rPr>
            </a:br>
            <a:r>
              <a:rPr lang="cs-CZ" sz="4000" dirty="0" smtClean="0">
                <a:solidFill>
                  <a:schemeClr val="bg1"/>
                </a:solidFill>
              </a:rPr>
              <a:t>význam, přehled</a:t>
            </a:r>
            <a:endParaRPr lang="cs-CZ" sz="4000" dirty="0">
              <a:solidFill>
                <a:schemeClr val="bg1"/>
              </a:solidFill>
            </a:endParaRP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467544" y="2100026"/>
            <a:ext cx="2179774" cy="327708"/>
          </a:xfrm>
          <a:prstGeom prst="rect">
            <a:avLst/>
          </a:prstGeom>
        </p:spPr>
        <p:txBody>
          <a:bodyPr vert="horz" lIns="89143" tIns="0" rIns="34286" bIns="0" rtlCol="0" anchor="b">
            <a:normAutofit/>
          </a:bodyPr>
          <a:lstStyle/>
          <a:p>
            <a:pPr>
              <a:buClr>
                <a:schemeClr val="accent1"/>
              </a:buClr>
              <a:buSzPct val="80000"/>
              <a:defRPr/>
            </a:pPr>
            <a:r>
              <a:rPr lang="cs-CZ" sz="1800" dirty="0">
                <a:solidFill>
                  <a:srgbClr val="FFFFFF"/>
                </a:solidFill>
                <a:latin typeface="Calibri" pitchFamily="34" charset="0"/>
              </a:rPr>
              <a:t>Ing. Pavel Roubal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67544" y="2502223"/>
            <a:ext cx="4049954" cy="1253823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r>
              <a:rPr lang="cs-CZ" sz="18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Kapitola 1: </a:t>
            </a:r>
            <a:br>
              <a:rPr lang="cs-CZ" sz="18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cs-CZ" sz="18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Fungování počítače, programy a dokumenty, význam operačního systému.</a:t>
            </a:r>
            <a:endParaRPr lang="cs-CZ" sz="9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1116057" y="4548298"/>
            <a:ext cx="6911921" cy="327708"/>
          </a:xfrm>
          <a:prstGeom prst="rect">
            <a:avLst/>
          </a:prstGeom>
        </p:spPr>
        <p:txBody>
          <a:bodyPr vert="horz" lIns="89143" tIns="0" rIns="34286" bIns="0" rtlCol="0" anchor="b">
            <a:noAutofit/>
          </a:bodyPr>
          <a:lstStyle/>
          <a:p>
            <a:pPr algn="ctr">
              <a:buClr>
                <a:schemeClr val="accent1"/>
              </a:buClr>
              <a:buSzPct val="80000"/>
              <a:defRPr/>
            </a:pPr>
            <a:r>
              <a:rPr lang="cs-CZ" sz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Pro pohodlné promítnutí prezentace v prohlížeči webu klepněte vpravo nahoře na </a:t>
            </a:r>
            <a:r>
              <a:rPr lang="cs-CZ" sz="1200" dirty="0">
                <a:solidFill>
                  <a:srgbClr val="FFFFFF"/>
                </a:solidFill>
                <a:latin typeface="Calibri" pitchFamily="34" charset="0"/>
              </a:rPr>
              <a:t>Spustit prezentaci</a:t>
            </a:r>
          </a:p>
          <a:p>
            <a:pPr algn="ctr">
              <a:buClr>
                <a:schemeClr val="accent1"/>
              </a:buClr>
              <a:buSzPct val="80000"/>
              <a:defRPr/>
            </a:pPr>
            <a:r>
              <a:rPr lang="cs-CZ" sz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a pak již pouze klepejte myší nebo mezerníkem…</a:t>
            </a:r>
          </a:p>
        </p:txBody>
      </p:sp>
      <p:sp>
        <p:nvSpPr>
          <p:cNvPr id="12" name="Podnadpis 2"/>
          <p:cNvSpPr txBox="1">
            <a:spLocks/>
          </p:cNvSpPr>
          <p:nvPr/>
        </p:nvSpPr>
        <p:spPr>
          <a:xfrm>
            <a:off x="2699146" y="4155926"/>
            <a:ext cx="3745755" cy="327708"/>
          </a:xfrm>
          <a:prstGeom prst="rect">
            <a:avLst/>
          </a:prstGeom>
        </p:spPr>
        <p:txBody>
          <a:bodyPr vert="horz" lIns="89143" tIns="0" rIns="34286" bIns="0" rtlCol="0" anchor="b">
            <a:noAutofit/>
          </a:bodyPr>
          <a:lstStyle/>
          <a:p>
            <a:pPr algn="ctr">
              <a:buClr>
                <a:schemeClr val="accent1"/>
              </a:buClr>
              <a:buSzPct val="80000"/>
              <a:defRPr/>
            </a:pPr>
            <a:r>
              <a:rPr lang="cs-CZ" sz="2400" dirty="0">
                <a:solidFill>
                  <a:srgbClr val="FFFFFF"/>
                </a:solidFill>
                <a:latin typeface="Calibri" pitchFamily="34" charset="0"/>
                <a:hlinkClick r:id="rId2"/>
              </a:rPr>
              <a:t>www.opocitacich.cz</a:t>
            </a:r>
            <a:endParaRPr lang="cs-CZ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Podnadpis 2"/>
          <p:cNvSpPr txBox="1">
            <a:spLocks/>
          </p:cNvSpPr>
          <p:nvPr/>
        </p:nvSpPr>
        <p:spPr>
          <a:xfrm>
            <a:off x="144054" y="3795886"/>
            <a:ext cx="8855899" cy="370243"/>
          </a:xfrm>
          <a:prstGeom prst="rect">
            <a:avLst/>
          </a:prstGeom>
        </p:spPr>
        <p:txBody>
          <a:bodyPr vert="horz" lIns="89143" tIns="0" rIns="34286" bIns="0" rtlCol="0" anchor="b">
            <a:normAutofit/>
          </a:bodyPr>
          <a:lstStyle/>
          <a:p>
            <a:pPr algn="ctr">
              <a:buClr>
                <a:schemeClr val="accent1"/>
              </a:buClr>
              <a:buSzPct val="80000"/>
              <a:defRPr/>
            </a:pPr>
            <a:r>
              <a:rPr lang="cs-CZ" sz="16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K této prezentaci jsou k dispozici </a:t>
            </a:r>
            <a:r>
              <a:rPr lang="cs-CZ" sz="16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cvičení. Pracovní </a:t>
            </a:r>
            <a:r>
              <a:rPr lang="cs-CZ" sz="16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sešit pro žáky objednávejte na webu:</a:t>
            </a:r>
          </a:p>
        </p:txBody>
      </p:sp>
      <p:sp>
        <p:nvSpPr>
          <p:cNvPr id="15" name="Nadpis 1"/>
          <p:cNvSpPr txBox="1">
            <a:spLocks/>
          </p:cNvSpPr>
          <p:nvPr/>
        </p:nvSpPr>
        <p:spPr>
          <a:xfrm>
            <a:off x="521540" y="206898"/>
            <a:ext cx="1489066" cy="316741"/>
          </a:xfrm>
          <a:prstGeom prst="rect">
            <a:avLst/>
          </a:prstGeom>
        </p:spPr>
        <p:txBody>
          <a:bodyPr vert="horz" lIns="68572" tIns="0" rIns="34286" bIns="0" rtlCol="0" anchor="t">
            <a:normAutofit fontScale="925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r>
              <a:rPr lang="cs-CZ" sz="1800" b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Lekce </a:t>
            </a:r>
            <a:r>
              <a:rPr lang="cs-CZ" sz="1800" b="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1.4: </a:t>
            </a:r>
            <a:r>
              <a:rPr lang="cs-CZ" sz="1800" b="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cs-CZ" sz="1800" b="0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endParaRPr lang="cs-CZ" sz="900" b="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555526"/>
            <a:ext cx="2445904" cy="2188998"/>
          </a:xfrm>
          <a:prstGeom prst="rect">
            <a:avLst/>
          </a:prstGeom>
          <a:ln w="76200" cmpd="sng">
            <a:solidFill>
              <a:schemeClr val="accent1">
                <a:lumMod val="40000"/>
                <a:lumOff val="60000"/>
              </a:schemeClr>
            </a:solidFill>
            <a:miter lim="8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32135" y="743963"/>
            <a:ext cx="4411873" cy="3847349"/>
          </a:xfrm>
        </p:spPr>
        <p:txBody>
          <a:bodyPr>
            <a:normAutofit/>
          </a:bodyPr>
          <a:lstStyle/>
          <a:p>
            <a:pPr marL="215979" indent="-215979"/>
            <a:r>
              <a:rPr lang="cs-CZ" sz="1700" b="1" dirty="0" smtClean="0"/>
              <a:t>Z funkce OS je zřejmý i jeho </a:t>
            </a:r>
            <a:r>
              <a:rPr lang="cs-CZ" sz="1700" b="1" dirty="0" smtClean="0">
                <a:solidFill>
                  <a:srgbClr val="0070C0"/>
                </a:solidFill>
              </a:rPr>
              <a:t>zásadní význam pro naši práci s počítačem</a:t>
            </a:r>
            <a:r>
              <a:rPr lang="cs-CZ" sz="1700" b="1" dirty="0" smtClean="0"/>
              <a:t>.</a:t>
            </a:r>
            <a:endParaRPr lang="cs-CZ" sz="1700" dirty="0" smtClean="0"/>
          </a:p>
          <a:p>
            <a:pPr marL="215979" indent="-215979"/>
            <a:endParaRPr lang="cs-CZ" sz="1700" dirty="0" smtClean="0"/>
          </a:p>
          <a:p>
            <a:pPr marL="215979" indent="-215979"/>
            <a:r>
              <a:rPr lang="cs-CZ" sz="1700" dirty="0" smtClean="0"/>
              <a:t>Ovládání </a:t>
            </a:r>
            <a:r>
              <a:rPr lang="cs-CZ" sz="1700" b="1" dirty="0" smtClean="0">
                <a:solidFill>
                  <a:srgbClr val="0070C0"/>
                </a:solidFill>
              </a:rPr>
              <a:t>počítače</a:t>
            </a:r>
            <a:r>
              <a:rPr lang="cs-CZ" sz="1700" dirty="0" smtClean="0"/>
              <a:t> je poměrně jednoduché – stačí najít jeho vypínač a stisknout ho </a:t>
            </a:r>
            <a:r>
              <a:rPr lang="cs-CZ" sz="1700" dirty="0" smtClean="0">
                <a:sym typeface="Wingdings" panose="05000000000000000000" pitchFamily="2" charset="2"/>
              </a:rPr>
              <a:t>.</a:t>
            </a:r>
          </a:p>
          <a:p>
            <a:pPr marL="215979" indent="-215979"/>
            <a:endParaRPr lang="cs-CZ" sz="1700" dirty="0">
              <a:sym typeface="Wingdings" panose="05000000000000000000" pitchFamily="2" charset="2"/>
            </a:endParaRPr>
          </a:p>
          <a:p>
            <a:pPr marL="215979" indent="-215979"/>
            <a:r>
              <a:rPr lang="cs-CZ" sz="1700" dirty="0" smtClean="0">
                <a:sym typeface="Wingdings" panose="05000000000000000000" pitchFamily="2" charset="2"/>
              </a:rPr>
              <a:t>Vše ostatní je už </a:t>
            </a:r>
            <a:r>
              <a:rPr lang="cs-CZ" sz="17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ovládání operačního systému</a:t>
            </a:r>
            <a:r>
              <a:rPr lang="cs-CZ" sz="1700" dirty="0" smtClean="0">
                <a:sym typeface="Wingdings" panose="05000000000000000000" pitchFamily="2" charset="2"/>
              </a:rPr>
              <a:t>, který počítač oživuje.</a:t>
            </a:r>
          </a:p>
          <a:p>
            <a:pPr marL="215979" indent="-215979"/>
            <a:endParaRPr lang="cs-CZ" sz="1700" dirty="0">
              <a:sym typeface="Wingdings" panose="05000000000000000000" pitchFamily="2" charset="2"/>
            </a:endParaRPr>
          </a:p>
          <a:p>
            <a:pPr marL="215979" indent="-215979"/>
            <a:r>
              <a:rPr lang="cs-CZ" sz="17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Stabilita, bezpečnost, produktivita </a:t>
            </a:r>
            <a:r>
              <a:rPr lang="cs-CZ" sz="1700" dirty="0" smtClean="0">
                <a:sym typeface="Wingdings" panose="05000000000000000000" pitchFamily="2" charset="2"/>
              </a:rPr>
              <a:t>„práce s počítačem“, to vše se odvíjí od </a:t>
            </a:r>
            <a:r>
              <a:rPr lang="cs-CZ" sz="1700" b="1" dirty="0" smtClean="0">
                <a:sym typeface="Wingdings" panose="05000000000000000000" pitchFamily="2" charset="2"/>
              </a:rPr>
              <a:t>kvality jeho operačního systému</a:t>
            </a:r>
            <a:r>
              <a:rPr lang="cs-CZ" sz="1700" dirty="0" smtClean="0">
                <a:sym typeface="Wingdings" panose="05000000000000000000" pitchFamily="2" charset="2"/>
              </a:rPr>
              <a:t>.</a:t>
            </a:r>
            <a:endParaRPr lang="cs-CZ" sz="1700" dirty="0"/>
          </a:p>
          <a:p>
            <a:pPr marL="0" indent="0">
              <a:buNone/>
            </a:pPr>
            <a:endParaRPr lang="cs-CZ" sz="1800" dirty="0"/>
          </a:p>
          <a:p>
            <a:pPr marL="215979" indent="-215979"/>
            <a:endParaRPr lang="cs-CZ" sz="1800" dirty="0" smtClean="0"/>
          </a:p>
          <a:p>
            <a:pPr marL="215979" indent="-215979"/>
            <a:endParaRPr lang="cs-CZ" sz="1800" b="1" dirty="0"/>
          </a:p>
          <a:p>
            <a:pPr marL="215979" indent="-215979"/>
            <a:endParaRPr lang="cs-CZ" sz="1800" b="1" dirty="0">
              <a:solidFill>
                <a:srgbClr val="C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Ovládání počítače = ovládání jeho operačního systému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10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5076056" y="1203598"/>
            <a:ext cx="3572182" cy="2647855"/>
            <a:chOff x="5076056" y="1203598"/>
            <a:chExt cx="3572182" cy="2647855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6056" y="1203598"/>
              <a:ext cx="3572182" cy="2647855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6377" y="1275606"/>
              <a:ext cx="3458071" cy="1944216"/>
            </a:xfrm>
            <a:prstGeom prst="rect">
              <a:avLst/>
            </a:prstGeom>
          </p:spPr>
        </p:pic>
      </p:grp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19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32135" y="743963"/>
            <a:ext cx="4411873" cy="3847349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1800" dirty="0" smtClean="0"/>
              <a:t>Ovládací program základní desky </a:t>
            </a:r>
            <a:r>
              <a:rPr lang="cs-CZ" sz="1800" b="1" dirty="0" smtClean="0">
                <a:solidFill>
                  <a:srgbClr val="0070C0"/>
                </a:solidFill>
              </a:rPr>
              <a:t>zkontroluje hardware</a:t>
            </a:r>
            <a:r>
              <a:rPr lang="cs-CZ" sz="1800" dirty="0" smtClean="0"/>
              <a:t>, tj. zjistí, zda procesor, paměť, disky a další díly správně fungují.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/>
              <a:t>Ovládací program základní desky </a:t>
            </a:r>
            <a:r>
              <a:rPr lang="cs-CZ" sz="1800" dirty="0" smtClean="0"/>
              <a:t>najde na startovním pevném disku </a:t>
            </a:r>
            <a:r>
              <a:rPr lang="cs-CZ" sz="1800" b="1" dirty="0" smtClean="0">
                <a:solidFill>
                  <a:srgbClr val="0070C0"/>
                </a:solidFill>
              </a:rPr>
              <a:t>operační systém a spustí ho</a:t>
            </a:r>
            <a:r>
              <a:rPr lang="cs-CZ" sz="1800" dirty="0" smtClean="0">
                <a:solidFill>
                  <a:srgbClr val="0070C0"/>
                </a:solidFill>
              </a:rPr>
              <a:t> </a:t>
            </a:r>
            <a:r>
              <a:rPr lang="cs-CZ" sz="1800" dirty="0" smtClean="0"/>
              <a:t>(zavede do operační paměti).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b="1" dirty="0" smtClean="0">
                <a:solidFill>
                  <a:srgbClr val="0070C0"/>
                </a:solidFill>
              </a:rPr>
              <a:t>Operační systém převezme řízení počítače</a:t>
            </a:r>
            <a:r>
              <a:rPr lang="cs-CZ" sz="1800" dirty="0" smtClean="0">
                <a:solidFill>
                  <a:srgbClr val="0070C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800" dirty="0" smtClean="0"/>
              <a:t>Většinou zobrazí </a:t>
            </a:r>
            <a:r>
              <a:rPr lang="cs-CZ" sz="1800" b="1" dirty="0" smtClean="0"/>
              <a:t>přihlášení uživatele </a:t>
            </a:r>
            <a:r>
              <a:rPr lang="cs-CZ" sz="1800" dirty="0" smtClean="0"/>
              <a:t>do systému nebo rovnou </a:t>
            </a:r>
            <a:r>
              <a:rPr lang="cs-CZ" sz="1800" b="1" dirty="0" smtClean="0"/>
              <a:t>pracovní plochu </a:t>
            </a:r>
            <a:r>
              <a:rPr lang="cs-CZ" sz="1800" dirty="0" smtClean="0"/>
              <a:t>systému.</a:t>
            </a: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215979" indent="-215979"/>
            <a:endParaRPr lang="cs-CZ" sz="1800" dirty="0" smtClean="0"/>
          </a:p>
          <a:p>
            <a:pPr marL="215979" indent="-215979"/>
            <a:endParaRPr lang="cs-CZ" sz="1800" b="1" dirty="0"/>
          </a:p>
          <a:p>
            <a:pPr marL="215979" indent="-215979"/>
            <a:endParaRPr lang="cs-CZ" sz="1800" b="1" dirty="0">
              <a:solidFill>
                <a:srgbClr val="C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dělá počítač po zapnutí?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11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2667637"/>
            <a:ext cx="2655318" cy="196823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143" y="267494"/>
            <a:ext cx="2730125" cy="2022562"/>
          </a:xfrm>
          <a:prstGeom prst="rect">
            <a:avLst/>
          </a:prstGeom>
        </p:spPr>
      </p:pic>
      <p:cxnSp>
        <p:nvCxnSpPr>
          <p:cNvPr id="10" name="Přímá spojnice se šipkou 9"/>
          <p:cNvCxnSpPr/>
          <p:nvPr/>
        </p:nvCxnSpPr>
        <p:spPr>
          <a:xfrm>
            <a:off x="3779912" y="987574"/>
            <a:ext cx="144016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Pravoúhlá spojnice 13"/>
          <p:cNvCxnSpPr/>
          <p:nvPr/>
        </p:nvCxnSpPr>
        <p:spPr>
          <a:xfrm flipV="1">
            <a:off x="3923928" y="1491630"/>
            <a:ext cx="1944216" cy="864096"/>
          </a:xfrm>
          <a:prstGeom prst="bentConnector3">
            <a:avLst>
              <a:gd name="adj1" fmla="val 100167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3811280" y="3147814"/>
            <a:ext cx="22008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0" name="Obrázek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359" y="2738336"/>
            <a:ext cx="2520000" cy="1424976"/>
          </a:xfrm>
          <a:prstGeom prst="rect">
            <a:avLst/>
          </a:prstGeom>
        </p:spPr>
      </p:pic>
      <p:cxnSp>
        <p:nvCxnSpPr>
          <p:cNvPr id="12" name="Přímá spojnice 11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8359" y="2738427"/>
            <a:ext cx="2520000" cy="141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4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32135" y="743963"/>
            <a:ext cx="4339865" cy="3847349"/>
          </a:xfrm>
        </p:spPr>
        <p:txBody>
          <a:bodyPr>
            <a:normAutofit/>
          </a:bodyPr>
          <a:lstStyle/>
          <a:p>
            <a:pPr marL="215979" indent="-215979"/>
            <a:r>
              <a:rPr lang="cs-CZ" sz="1700" b="1" dirty="0" smtClean="0"/>
              <a:t>Systém </a:t>
            </a:r>
            <a:r>
              <a:rPr lang="cs-CZ" sz="1700" b="1" dirty="0" smtClean="0">
                <a:solidFill>
                  <a:srgbClr val="0070C0"/>
                </a:solidFill>
              </a:rPr>
              <a:t>Microsoft Windows 10</a:t>
            </a:r>
            <a:r>
              <a:rPr lang="cs-CZ" sz="1700" b="1" dirty="0" smtClean="0"/>
              <a:t>. </a:t>
            </a:r>
            <a:endParaRPr lang="cs-CZ" sz="1700" dirty="0" smtClean="0"/>
          </a:p>
          <a:p>
            <a:pPr marL="215979" indent="-215979"/>
            <a:endParaRPr lang="cs-CZ" sz="1700" dirty="0" smtClean="0"/>
          </a:p>
          <a:p>
            <a:pPr marL="215979" indent="-215979"/>
            <a:r>
              <a:rPr lang="cs-CZ" sz="1700" dirty="0" smtClean="0"/>
              <a:t>Proč?</a:t>
            </a:r>
          </a:p>
          <a:p>
            <a:pPr marL="215979" indent="-215979"/>
            <a:endParaRPr lang="cs-CZ" sz="1700" dirty="0"/>
          </a:p>
          <a:p>
            <a:pPr marL="215979" indent="-215979"/>
            <a:r>
              <a:rPr lang="cs-CZ" sz="1700" dirty="0" smtClean="0"/>
              <a:t>V tuto dobu je to v Evropě a tedy i v ČR na stolních počítačích (</a:t>
            </a:r>
            <a:r>
              <a:rPr lang="cs-CZ" sz="1700" b="1" dirty="0" smtClean="0"/>
              <a:t>desktopech</a:t>
            </a:r>
            <a:r>
              <a:rPr lang="cs-CZ" sz="1700" dirty="0" smtClean="0"/>
              <a:t>) a na </a:t>
            </a:r>
            <a:r>
              <a:rPr lang="cs-CZ" sz="1700" b="1" dirty="0" smtClean="0"/>
              <a:t>noteboocích</a:t>
            </a:r>
            <a:r>
              <a:rPr lang="cs-CZ" sz="1700" dirty="0" smtClean="0"/>
              <a:t> </a:t>
            </a:r>
            <a:r>
              <a:rPr lang="cs-CZ" sz="1700" b="1" dirty="0" smtClean="0">
                <a:solidFill>
                  <a:srgbClr val="0070C0"/>
                </a:solidFill>
              </a:rPr>
              <a:t>nejpoužívanější operační systém</a:t>
            </a:r>
            <a:r>
              <a:rPr lang="cs-CZ" sz="1700" dirty="0" smtClean="0"/>
              <a:t>. </a:t>
            </a:r>
          </a:p>
          <a:p>
            <a:pPr marL="215979" indent="-215979"/>
            <a:endParaRPr lang="cs-CZ" sz="1700" dirty="0"/>
          </a:p>
          <a:p>
            <a:pPr marL="215979" indent="-215979"/>
            <a:r>
              <a:rPr lang="cs-CZ" sz="1700" dirty="0" smtClean="0"/>
              <a:t>Většina z vás se s ním setkává doma, </a:t>
            </a:r>
            <a:br>
              <a:rPr lang="cs-CZ" sz="1700" dirty="0" smtClean="0"/>
            </a:br>
            <a:r>
              <a:rPr lang="cs-CZ" sz="1700" dirty="0" smtClean="0"/>
              <a:t>ve škole a časem ho nejspíše bude </a:t>
            </a:r>
            <a:br>
              <a:rPr lang="cs-CZ" sz="1700" dirty="0" smtClean="0"/>
            </a:br>
            <a:r>
              <a:rPr lang="cs-CZ" sz="1700" dirty="0" smtClean="0"/>
              <a:t>používat i v zaměstnání.</a:t>
            </a:r>
            <a:endParaRPr lang="cs-CZ" sz="1700" dirty="0"/>
          </a:p>
          <a:p>
            <a:pPr marL="0" indent="0">
              <a:buNone/>
            </a:pPr>
            <a:endParaRPr lang="cs-CZ" sz="1800" dirty="0"/>
          </a:p>
          <a:p>
            <a:pPr marL="215979" indent="-215979"/>
            <a:endParaRPr lang="cs-CZ" sz="1800" dirty="0" smtClean="0"/>
          </a:p>
          <a:p>
            <a:pPr marL="215979" indent="-215979"/>
            <a:endParaRPr lang="cs-CZ" sz="1800" b="1" dirty="0"/>
          </a:p>
          <a:p>
            <a:pPr marL="215979" indent="-215979"/>
            <a:endParaRPr lang="cs-CZ" sz="1800" b="1" dirty="0">
              <a:solidFill>
                <a:srgbClr val="C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Jaký operační systém se budeme učit a proč?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12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990096"/>
            <a:ext cx="3860214" cy="286135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499" y="1090603"/>
            <a:ext cx="3657265" cy="2057211"/>
          </a:xfrm>
          <a:prstGeom prst="rect">
            <a:avLst/>
          </a:prstGeom>
        </p:spPr>
      </p:pic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32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32135" y="743963"/>
            <a:ext cx="3619785" cy="3847349"/>
          </a:xfrm>
        </p:spPr>
        <p:txBody>
          <a:bodyPr>
            <a:normAutofit/>
          </a:bodyPr>
          <a:lstStyle/>
          <a:p>
            <a:pPr marL="215979" indent="-215979"/>
            <a:r>
              <a:rPr lang="cs-CZ" sz="1700" b="1" dirty="0" smtClean="0"/>
              <a:t>Protože všechny vycházejí </a:t>
            </a:r>
            <a:r>
              <a:rPr lang="cs-CZ" sz="1700" b="1" dirty="0" smtClean="0">
                <a:solidFill>
                  <a:srgbClr val="0070C0"/>
                </a:solidFill>
              </a:rPr>
              <a:t>ze stejného principu práce počítače </a:t>
            </a:r>
            <a:r>
              <a:rPr lang="cs-CZ" sz="1700" b="1" dirty="0" smtClean="0">
                <a:solidFill>
                  <a:srgbClr val="C00000"/>
                </a:solidFill>
              </a:rPr>
              <a:t/>
            </a:r>
            <a:br>
              <a:rPr lang="cs-CZ" sz="1700" b="1" dirty="0" smtClean="0">
                <a:solidFill>
                  <a:srgbClr val="C00000"/>
                </a:solidFill>
              </a:rPr>
            </a:br>
            <a:r>
              <a:rPr lang="cs-CZ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(viz minulé lekce).  </a:t>
            </a:r>
          </a:p>
          <a:p>
            <a:pPr marL="215979" indent="-215979"/>
            <a:endParaRPr lang="cs-CZ" sz="1700" dirty="0" smtClean="0"/>
          </a:p>
          <a:p>
            <a:pPr marL="215979" indent="-215979"/>
            <a:r>
              <a:rPr lang="cs-CZ" sz="1700" b="1" dirty="0" smtClean="0"/>
              <a:t>Ovládání s okny, hlavním panelem, nabídkou Start </a:t>
            </a:r>
            <a:r>
              <a:rPr lang="cs-CZ" sz="1700" dirty="0" smtClean="0"/>
              <a:t>apod. zavedla firma </a:t>
            </a:r>
            <a:r>
              <a:rPr lang="cs-CZ" sz="1700" b="1" dirty="0" smtClean="0"/>
              <a:t>Microsoft</a:t>
            </a:r>
            <a:r>
              <a:rPr lang="cs-CZ" sz="1700" dirty="0" smtClean="0"/>
              <a:t> ve verzi </a:t>
            </a:r>
            <a:r>
              <a:rPr lang="cs-CZ" sz="1700" b="1" dirty="0" smtClean="0">
                <a:solidFill>
                  <a:srgbClr val="0070C0"/>
                </a:solidFill>
              </a:rPr>
              <a:t>MS Windows 95 </a:t>
            </a:r>
            <a:r>
              <a:rPr lang="cs-CZ" sz="1700" dirty="0" smtClean="0"/>
              <a:t>již v roce 1995.</a:t>
            </a:r>
          </a:p>
          <a:p>
            <a:pPr marL="215979" indent="-215979"/>
            <a:endParaRPr lang="cs-CZ" sz="1700" dirty="0"/>
          </a:p>
          <a:p>
            <a:pPr marL="215979" indent="-215979"/>
            <a:r>
              <a:rPr lang="cs-CZ" sz="1700" dirty="0" smtClean="0"/>
              <a:t>Osvědčilo se, ujalo a jiná uspořádání pracovní plochy se zatím neprosadila.</a:t>
            </a:r>
            <a:endParaRPr lang="cs-CZ" sz="1700" dirty="0"/>
          </a:p>
          <a:p>
            <a:pPr marL="0" indent="0">
              <a:buNone/>
            </a:pPr>
            <a:endParaRPr lang="cs-CZ" sz="1800" dirty="0"/>
          </a:p>
          <a:p>
            <a:pPr marL="215979" indent="-215979"/>
            <a:endParaRPr lang="cs-CZ" sz="1800" dirty="0" smtClean="0"/>
          </a:p>
          <a:p>
            <a:pPr marL="215979" indent="-215979"/>
            <a:endParaRPr lang="cs-CZ" sz="1800" b="1" dirty="0"/>
          </a:p>
          <a:p>
            <a:pPr marL="215979" indent="-215979"/>
            <a:endParaRPr lang="cs-CZ" sz="1800" b="1" dirty="0">
              <a:solidFill>
                <a:srgbClr val="C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Proč jsou si běžné operační systémy velmi podobné?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13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6408" y="877530"/>
            <a:ext cx="2534138" cy="1375852"/>
          </a:xfrm>
          <a:prstGeom prst="rect">
            <a:avLst/>
          </a:prstGeom>
        </p:spPr>
      </p:pic>
      <p:pic>
        <p:nvPicPr>
          <p:cNvPr id="2050" name="Picture 2" descr="Výsledek obrázku pro linu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118" y="880520"/>
            <a:ext cx="2440455" cy="137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3416" y="2440509"/>
            <a:ext cx="2447096" cy="167938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6408" y="2372848"/>
            <a:ext cx="2901816" cy="2176362"/>
          </a:xfrm>
          <a:prstGeom prst="rect">
            <a:avLst/>
          </a:prstGeom>
        </p:spPr>
      </p:pic>
      <p:cxnSp>
        <p:nvCxnSpPr>
          <p:cNvPr id="12" name="Přímá spojnice se šipkou 11"/>
          <p:cNvCxnSpPr/>
          <p:nvPr/>
        </p:nvCxnSpPr>
        <p:spPr>
          <a:xfrm>
            <a:off x="1907704" y="2787774"/>
            <a:ext cx="194421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23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544" y="843559"/>
            <a:ext cx="8838952" cy="3816424"/>
          </a:xfrm>
        </p:spPr>
        <p:txBody>
          <a:bodyPr>
            <a:normAutofit lnSpcReduction="10000"/>
          </a:bodyPr>
          <a:lstStyle/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dirty="0"/>
              <a:t>ROUBAL, Pavel.</a:t>
            </a:r>
            <a:r>
              <a:rPr lang="cs-CZ" sz="1350" i="1" dirty="0"/>
              <a:t> Informatika a výpočetní technika pro střední školy: [kompletní látka pro nižší </a:t>
            </a:r>
            <a:r>
              <a:rPr lang="cs-CZ" sz="1350" i="1" dirty="0" smtClean="0"/>
              <a:t/>
            </a:r>
            <a:br>
              <a:rPr lang="cs-CZ" sz="1350" i="1" dirty="0" smtClean="0"/>
            </a:br>
            <a:r>
              <a:rPr lang="cs-CZ" sz="1350" i="1" dirty="0" smtClean="0"/>
              <a:t>a </a:t>
            </a:r>
            <a:r>
              <a:rPr lang="cs-CZ" sz="1350" i="1" dirty="0"/>
              <a:t>vyšší úroveň státní maturity]. </a:t>
            </a:r>
            <a:r>
              <a:rPr lang="cs-CZ" sz="1350" dirty="0"/>
              <a:t>2. vydání. Brno: </a:t>
            </a:r>
            <a:r>
              <a:rPr lang="cs-CZ" sz="1350" dirty="0" err="1"/>
              <a:t>Computer</a:t>
            </a:r>
            <a:r>
              <a:rPr lang="cs-CZ" sz="1350" dirty="0"/>
              <a:t> </a:t>
            </a:r>
            <a:r>
              <a:rPr lang="cs-CZ" sz="1350" dirty="0" err="1"/>
              <a:t>Press</a:t>
            </a:r>
            <a:r>
              <a:rPr lang="cs-CZ" sz="1350" dirty="0"/>
              <a:t>, </a:t>
            </a:r>
            <a:r>
              <a:rPr lang="cs-CZ" sz="1350" dirty="0" smtClean="0"/>
              <a:t>2019. </a:t>
            </a:r>
            <a:r>
              <a:rPr lang="cs-CZ" sz="1350" dirty="0"/>
              <a:t>Česká škola (</a:t>
            </a:r>
            <a:r>
              <a:rPr lang="cs-CZ" sz="1350" dirty="0" err="1"/>
              <a:t>Computer</a:t>
            </a:r>
            <a:r>
              <a:rPr lang="cs-CZ" sz="1350" dirty="0"/>
              <a:t> </a:t>
            </a:r>
            <a:r>
              <a:rPr lang="cs-CZ" sz="1350" dirty="0" err="1"/>
              <a:t>Press</a:t>
            </a:r>
            <a:r>
              <a:rPr lang="cs-CZ" sz="1350" dirty="0"/>
              <a:t>). </a:t>
            </a:r>
            <a:r>
              <a:rPr lang="cs-CZ" sz="1350" dirty="0" smtClean="0"/>
              <a:t/>
            </a:r>
            <a:br>
              <a:rPr lang="cs-CZ" sz="1350" dirty="0" smtClean="0"/>
            </a:br>
            <a:r>
              <a:rPr lang="cs-CZ" sz="1350" dirty="0" smtClean="0"/>
              <a:t>ISBN </a:t>
            </a:r>
            <a:r>
              <a:rPr lang="cs-CZ" sz="1350" dirty="0"/>
              <a:t>978-80-251-4951-5</a:t>
            </a:r>
            <a:r>
              <a:rPr lang="cs-CZ" sz="1350" dirty="0" smtClean="0"/>
              <a:t>.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dirty="0"/>
              <a:t>ROUBAL, Pavel. </a:t>
            </a:r>
            <a:r>
              <a:rPr lang="cs-CZ" sz="1350" i="1" dirty="0"/>
              <a:t>Počítač pro učitele. </a:t>
            </a:r>
            <a:r>
              <a:rPr lang="cs-CZ" sz="1350" dirty="0"/>
              <a:t>Brno: </a:t>
            </a:r>
            <a:r>
              <a:rPr lang="cs-CZ" sz="1350" dirty="0" err="1"/>
              <a:t>Computer</a:t>
            </a:r>
            <a:r>
              <a:rPr lang="cs-CZ" sz="1350" dirty="0"/>
              <a:t> </a:t>
            </a:r>
            <a:r>
              <a:rPr lang="cs-CZ" sz="1350" dirty="0" err="1"/>
              <a:t>Press</a:t>
            </a:r>
            <a:r>
              <a:rPr lang="cs-CZ" sz="1350" dirty="0"/>
              <a:t>, 2009. ISBN 978-80-251-2226-6.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dirty="0" smtClean="0"/>
              <a:t>IBM </a:t>
            </a:r>
            <a:r>
              <a:rPr lang="cs-CZ" sz="1350" dirty="0"/>
              <a:t>Image </a:t>
            </a:r>
            <a:r>
              <a:rPr lang="cs-CZ" sz="1350" dirty="0" err="1"/>
              <a:t>Gallery</a:t>
            </a:r>
            <a:r>
              <a:rPr lang="cs-CZ" sz="1350" dirty="0"/>
              <a:t>. [online]. [cit. </a:t>
            </a:r>
            <a:r>
              <a:rPr lang="cs-CZ" sz="1350" dirty="0" smtClean="0"/>
              <a:t>2020-04-25</a:t>
            </a:r>
            <a:r>
              <a:rPr lang="cs-CZ" sz="1350" dirty="0"/>
              <a:t>]. Dostupný z URL: &lt; https://newsroom.ibm.com/image-</a:t>
            </a:r>
            <a:r>
              <a:rPr lang="cs-CZ" sz="1350" dirty="0" err="1"/>
              <a:t>gallery</a:t>
            </a:r>
            <a:r>
              <a:rPr lang="cs-CZ" sz="1350" dirty="0"/>
              <a:t>&gt;.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dirty="0"/>
              <a:t>EIZO </a:t>
            </a:r>
            <a:r>
              <a:rPr lang="cs-CZ" sz="1350" dirty="0" err="1"/>
              <a:t>product</a:t>
            </a:r>
            <a:r>
              <a:rPr lang="cs-CZ" sz="1350" dirty="0"/>
              <a:t> </a:t>
            </a:r>
            <a:r>
              <a:rPr lang="cs-CZ" sz="1350" dirty="0" err="1"/>
              <a:t>images</a:t>
            </a:r>
            <a:r>
              <a:rPr lang="cs-CZ" sz="1350" dirty="0"/>
              <a:t>. [online]. [cit. </a:t>
            </a:r>
            <a:r>
              <a:rPr lang="cs-CZ" sz="1350" dirty="0" smtClean="0"/>
              <a:t>2020-04-05</a:t>
            </a:r>
            <a:r>
              <a:rPr lang="cs-CZ" sz="1350" dirty="0"/>
              <a:t>]. Dostupný z URL: &lt; https://www.eizoglobal.com/</a:t>
            </a:r>
            <a:r>
              <a:rPr lang="cs-CZ" sz="1350" dirty="0" err="1"/>
              <a:t>press</a:t>
            </a:r>
            <a:r>
              <a:rPr lang="cs-CZ" sz="1350" dirty="0"/>
              <a:t>/</a:t>
            </a:r>
            <a:r>
              <a:rPr lang="cs-CZ" sz="1350" dirty="0" err="1"/>
              <a:t>releases</a:t>
            </a:r>
            <a:r>
              <a:rPr lang="cs-CZ" sz="1350" dirty="0"/>
              <a:t>/&gt;.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dirty="0"/>
              <a:t>Dell Media </a:t>
            </a:r>
            <a:r>
              <a:rPr lang="cs-CZ" sz="1350" dirty="0" err="1"/>
              <a:t>Library</a:t>
            </a:r>
            <a:r>
              <a:rPr lang="cs-CZ" sz="1350" dirty="0"/>
              <a:t>. [online]. [cit. </a:t>
            </a:r>
            <a:r>
              <a:rPr lang="cs-CZ" sz="1350" dirty="0" smtClean="0"/>
              <a:t>2020-04-05</a:t>
            </a:r>
            <a:r>
              <a:rPr lang="cs-CZ" sz="1350" dirty="0"/>
              <a:t>]. Dostupný z URL: &lt; https://corporate.delltechnologies.com/en-</a:t>
            </a:r>
            <a:r>
              <a:rPr lang="cs-CZ" sz="1350" dirty="0" err="1"/>
              <a:t>us</a:t>
            </a:r>
            <a:r>
              <a:rPr lang="cs-CZ" sz="1350" dirty="0"/>
              <a:t>/</a:t>
            </a:r>
            <a:r>
              <a:rPr lang="cs-CZ" sz="1350" dirty="0" err="1"/>
              <a:t>newsroom</a:t>
            </a:r>
            <a:r>
              <a:rPr lang="cs-CZ" sz="1350" dirty="0"/>
              <a:t>/media-library.htm&gt;.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dirty="0"/>
              <a:t>Kingston </a:t>
            </a:r>
            <a:r>
              <a:rPr lang="cs-CZ" sz="1350" dirty="0" err="1"/>
              <a:t>Press</a:t>
            </a:r>
            <a:r>
              <a:rPr lang="cs-CZ" sz="1350" dirty="0"/>
              <a:t> </a:t>
            </a:r>
            <a:r>
              <a:rPr lang="cs-CZ" sz="1350" dirty="0" err="1"/>
              <a:t>Releases</a:t>
            </a:r>
            <a:r>
              <a:rPr lang="cs-CZ" sz="1350" dirty="0"/>
              <a:t>. . [online]. [cit. 2016-02-11]. Dostupný z URL: &lt; https://www.kingston.com/en/</a:t>
            </a:r>
            <a:r>
              <a:rPr lang="cs-CZ" sz="1350" dirty="0" err="1"/>
              <a:t>company</a:t>
            </a:r>
            <a:r>
              <a:rPr lang="cs-CZ" sz="1350" dirty="0"/>
              <a:t>/</a:t>
            </a:r>
            <a:r>
              <a:rPr lang="cs-CZ" sz="1350" dirty="0" err="1"/>
              <a:t>press</a:t>
            </a:r>
            <a:r>
              <a:rPr lang="cs-CZ" sz="1350" dirty="0"/>
              <a:t>&gt;.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dirty="0"/>
              <a:t>Intel </a:t>
            </a:r>
            <a:r>
              <a:rPr lang="cs-CZ" sz="1350" dirty="0" err="1"/>
              <a:t>Press</a:t>
            </a:r>
            <a:r>
              <a:rPr lang="cs-CZ" sz="1350" dirty="0"/>
              <a:t> </a:t>
            </a:r>
            <a:r>
              <a:rPr lang="cs-CZ" sz="1350" dirty="0" err="1"/>
              <a:t>Room</a:t>
            </a:r>
            <a:r>
              <a:rPr lang="cs-CZ" sz="1350" dirty="0"/>
              <a:t> [online]. [cit. 2016-01-25]. Dostupný z URL: &lt; </a:t>
            </a:r>
            <a:r>
              <a:rPr lang="cs-CZ" sz="1350" dirty="0" smtClean="0"/>
              <a:t>https://</a:t>
            </a:r>
            <a:r>
              <a:rPr lang="cs-CZ" sz="1350" dirty="0"/>
              <a:t>www.intel.com/Pressroom/ &gt;.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dirty="0" err="1"/>
              <a:t>OpenPhoto</a:t>
            </a:r>
            <a:r>
              <a:rPr lang="cs-CZ" sz="1350" dirty="0"/>
              <a:t> </a:t>
            </a:r>
            <a:r>
              <a:rPr lang="cs-CZ" sz="1350" dirty="0" err="1"/>
              <a:t>Gallery</a:t>
            </a:r>
            <a:r>
              <a:rPr lang="cs-CZ" sz="1350" dirty="0"/>
              <a:t>. [online]. [cit. 2009-04-05]. Dostupný z URL: &lt; http://openphoto.net/gallery/index.html </a:t>
            </a:r>
            <a:r>
              <a:rPr lang="cs-CZ" sz="1350" dirty="0" smtClean="0"/>
              <a:t>&gt;.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dirty="0" smtClean="0"/>
              <a:t>Pixabay.com. </a:t>
            </a:r>
            <a:r>
              <a:rPr lang="cs-CZ" sz="1350" dirty="0"/>
              <a:t>[online]. [cit. </a:t>
            </a:r>
            <a:r>
              <a:rPr lang="cs-CZ" sz="1350" dirty="0" smtClean="0"/>
              <a:t>2020-04-05</a:t>
            </a:r>
            <a:r>
              <a:rPr lang="cs-CZ" sz="1350" dirty="0"/>
              <a:t>]. Dostupný z URL: &lt; https://pixabay.com</a:t>
            </a:r>
            <a:r>
              <a:rPr lang="cs-CZ" sz="1350" dirty="0" smtClean="0"/>
              <a:t>/&gt;.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dirty="0" smtClean="0"/>
              <a:t>Apple </a:t>
            </a:r>
            <a:r>
              <a:rPr lang="cs-CZ" sz="1350" dirty="0" err="1" smtClean="0"/>
              <a:t>Newsroom</a:t>
            </a:r>
            <a:r>
              <a:rPr lang="cs-CZ" sz="1350" dirty="0"/>
              <a:t> [online</a:t>
            </a:r>
            <a:r>
              <a:rPr lang="cs-CZ" sz="1350" dirty="0" smtClean="0"/>
              <a:t>].</a:t>
            </a:r>
            <a:r>
              <a:rPr lang="cs-CZ" sz="1350" dirty="0"/>
              <a:t> [cit. </a:t>
            </a:r>
            <a:r>
              <a:rPr lang="cs-CZ" sz="1350" dirty="0" smtClean="0"/>
              <a:t>2020-01-09]. </a:t>
            </a:r>
            <a:r>
              <a:rPr lang="cs-CZ" sz="1350" dirty="0"/>
              <a:t>Dostupný z URL</a:t>
            </a:r>
            <a:r>
              <a:rPr lang="cs-CZ" sz="1350" dirty="0" smtClean="0"/>
              <a:t> </a:t>
            </a:r>
            <a:r>
              <a:rPr lang="cs-CZ" sz="1400" dirty="0"/>
              <a:t>https://www.apple.com/cz/newsroom</a:t>
            </a:r>
            <a:r>
              <a:rPr lang="cs-CZ" sz="1400" dirty="0" smtClean="0"/>
              <a:t>/ </a:t>
            </a:r>
            <a:endParaRPr lang="cs-CZ" sz="1350" dirty="0"/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endParaRPr lang="cs-CZ" sz="1350" dirty="0"/>
          </a:p>
          <a:p>
            <a:endParaRPr lang="cs-CZ" sz="1350" dirty="0"/>
          </a:p>
          <a:p>
            <a:endParaRPr lang="cs-CZ" sz="1350" dirty="0"/>
          </a:p>
        </p:txBody>
      </p:sp>
      <p:pic>
        <p:nvPicPr>
          <p:cNvPr id="1026" name="Picture 2" descr="ekn0001688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4596" y="57610"/>
            <a:ext cx="1205343" cy="170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34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4079" y="87805"/>
            <a:ext cx="8495904" cy="467721"/>
          </a:xfrm>
        </p:spPr>
        <p:txBody>
          <a:bodyPr>
            <a:normAutofit fontScale="90000"/>
          </a:bodyPr>
          <a:lstStyle/>
          <a:p>
            <a:r>
              <a:rPr lang="cs-CZ" sz="2700" dirty="0"/>
              <a:t>Konec lekce</a:t>
            </a:r>
          </a:p>
        </p:txBody>
      </p:sp>
      <p:sp>
        <p:nvSpPr>
          <p:cNvPr id="7" name="Obdélník 6"/>
          <p:cNvSpPr/>
          <p:nvPr/>
        </p:nvSpPr>
        <p:spPr>
          <a:xfrm>
            <a:off x="1421982" y="1707654"/>
            <a:ext cx="630003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</a:pPr>
            <a:r>
              <a:rPr lang="cs-CZ" sz="1500" b="1" dirty="0">
                <a:latin typeface="Calibri" panose="020F0502020204030204" pitchFamily="34" charset="0"/>
              </a:rPr>
              <a:t>© Ing. Pavel Roubal 2020. </a:t>
            </a:r>
          </a:p>
          <a:p>
            <a:pPr algn="ctr">
              <a:spcBef>
                <a:spcPts val="900"/>
              </a:spcBef>
            </a:pPr>
            <a:r>
              <a:rPr lang="cs-CZ" sz="1500" b="1" dirty="0">
                <a:latin typeface="Calibri" panose="020F0502020204030204" pitchFamily="34" charset="0"/>
              </a:rPr>
              <a:t>Tento dokument podléhá autorskému zákonu. </a:t>
            </a:r>
            <a:endParaRPr lang="cs-CZ" sz="1500" b="1" dirty="0" smtClean="0">
              <a:latin typeface="Calibri" panose="020F0502020204030204" pitchFamily="34" charset="0"/>
            </a:endParaRPr>
          </a:p>
          <a:p>
            <a:pPr algn="ctr">
              <a:spcBef>
                <a:spcPts val="900"/>
              </a:spcBef>
            </a:pPr>
            <a:r>
              <a:rPr lang="cs-CZ" sz="1500" dirty="0" smtClean="0">
                <a:latin typeface="Calibri" panose="020F0502020204030204" pitchFamily="34" charset="0"/>
              </a:rPr>
              <a:t>Proto </a:t>
            </a:r>
            <a:r>
              <a:rPr lang="cs-CZ" sz="1500" dirty="0">
                <a:latin typeface="Calibri" panose="020F0502020204030204" pitchFamily="34" charset="0"/>
              </a:rPr>
              <a:t>prosím, abyste ho nešířili a používali ho pouze pro účely výuky ve spojení s pracovním sešitem. </a:t>
            </a:r>
          </a:p>
        </p:txBody>
      </p:sp>
      <p:cxnSp>
        <p:nvCxnSpPr>
          <p:cNvPr id="10" name="Přímá spojnice 9"/>
          <p:cNvCxnSpPr/>
          <p:nvPr/>
        </p:nvCxnSpPr>
        <p:spPr>
          <a:xfrm>
            <a:off x="1585343" y="4127312"/>
            <a:ext cx="5973347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2699123" y="3262817"/>
            <a:ext cx="3745755" cy="327708"/>
          </a:xfrm>
          <a:prstGeom prst="rect">
            <a:avLst/>
          </a:prstGeom>
        </p:spPr>
        <p:txBody>
          <a:bodyPr vert="horz" lIns="89143" tIns="0" rIns="34286" bIns="0" rtlCol="0" anchor="b">
            <a:noAutofit/>
          </a:bodyPr>
          <a:lstStyle/>
          <a:p>
            <a:pPr algn="ctr">
              <a:buClr>
                <a:schemeClr val="accent1"/>
              </a:buClr>
              <a:buSzPct val="80000"/>
              <a:defRPr/>
            </a:pPr>
            <a:r>
              <a:rPr lang="cs-CZ" sz="2400" dirty="0">
                <a:solidFill>
                  <a:srgbClr val="FFFFFF"/>
                </a:solidFill>
                <a:latin typeface="Calibri" pitchFamily="34" charset="0"/>
                <a:hlinkClick r:id="rId2"/>
              </a:rPr>
              <a:t>www.opocitacich.cz</a:t>
            </a:r>
            <a:endParaRPr lang="cs-CZ" sz="24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43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4082" y="726544"/>
            <a:ext cx="4233902" cy="3847349"/>
          </a:xfrm>
        </p:spPr>
        <p:txBody>
          <a:bodyPr>
            <a:normAutofit/>
          </a:bodyPr>
          <a:lstStyle/>
          <a:p>
            <a:pPr marL="215979" indent="-215979"/>
            <a:r>
              <a:rPr lang="cs-CZ" sz="1600" dirty="0"/>
              <a:t>Počítač </a:t>
            </a:r>
            <a:r>
              <a:rPr lang="cs-CZ" sz="1600" dirty="0" smtClean="0"/>
              <a:t>(jeho </a:t>
            </a:r>
            <a:r>
              <a:rPr lang="cs-CZ" sz="1600" b="1" dirty="0" smtClean="0">
                <a:solidFill>
                  <a:srgbClr val="0070C0"/>
                </a:solidFill>
              </a:rPr>
              <a:t>hardware</a:t>
            </a:r>
            <a:r>
              <a:rPr lang="cs-CZ" sz="1600" dirty="0" smtClean="0"/>
              <a:t>) je </a:t>
            </a:r>
            <a:r>
              <a:rPr lang="cs-CZ" sz="1600" dirty="0"/>
              <a:t>hromada </a:t>
            </a:r>
            <a:r>
              <a:rPr lang="cs-CZ" sz="1600" dirty="0" smtClean="0"/>
              <a:t>součástek. </a:t>
            </a:r>
            <a:r>
              <a:rPr lang="cs-CZ" sz="1600" dirty="0"/>
              <a:t>Po zapnutí by jen „pípnul“ a dál by nedělal nic, pokud by na jeho disku nebyl připraven </a:t>
            </a:r>
            <a:r>
              <a:rPr lang="cs-CZ" sz="1600" b="1" dirty="0">
                <a:solidFill>
                  <a:srgbClr val="C00000"/>
                </a:solidFill>
              </a:rPr>
              <a:t>operační systém</a:t>
            </a:r>
            <a:r>
              <a:rPr lang="cs-CZ" sz="1600" dirty="0"/>
              <a:t>.</a:t>
            </a:r>
          </a:p>
          <a:p>
            <a:pPr marL="215979" indent="-215979"/>
            <a:endParaRPr lang="cs-CZ" sz="1600" dirty="0" smtClean="0"/>
          </a:p>
          <a:p>
            <a:pPr marL="215979" indent="-215979"/>
            <a:r>
              <a:rPr lang="cs-CZ" sz="1600" b="1" dirty="0">
                <a:solidFill>
                  <a:srgbClr val="0070C0"/>
                </a:solidFill>
              </a:rPr>
              <a:t>Operační systém oživuje počítač. </a:t>
            </a:r>
            <a:r>
              <a:rPr lang="cs-CZ" sz="1600" b="1" dirty="0" smtClean="0">
                <a:solidFill>
                  <a:srgbClr val="0070C0"/>
                </a:solidFill>
              </a:rPr>
              <a:t/>
            </a:r>
            <a:br>
              <a:rPr lang="cs-CZ" sz="1600" b="1" dirty="0" smtClean="0">
                <a:solidFill>
                  <a:srgbClr val="0070C0"/>
                </a:solidFill>
              </a:rPr>
            </a:br>
            <a:r>
              <a:rPr lang="cs-CZ" sz="1600" b="1" dirty="0" smtClean="0"/>
              <a:t>Řídí</a:t>
            </a:r>
            <a:r>
              <a:rPr lang="cs-CZ" sz="1600" dirty="0" smtClean="0"/>
              <a:t> </a:t>
            </a:r>
            <a:r>
              <a:rPr lang="cs-CZ" sz="1600" b="1" dirty="0"/>
              <a:t>procesor</a:t>
            </a:r>
            <a:r>
              <a:rPr lang="cs-CZ" sz="1600" dirty="0"/>
              <a:t> a </a:t>
            </a:r>
            <a:r>
              <a:rPr lang="cs-CZ" sz="1600" b="1" dirty="0"/>
              <a:t>přiděluje</a:t>
            </a:r>
            <a:r>
              <a:rPr lang="cs-CZ" sz="1600" dirty="0"/>
              <a:t> </a:t>
            </a:r>
            <a:r>
              <a:rPr lang="cs-CZ" sz="1600" dirty="0" smtClean="0"/>
              <a:t>programům </a:t>
            </a:r>
            <a:r>
              <a:rPr lang="cs-CZ" sz="1600" b="1" dirty="0" smtClean="0"/>
              <a:t>operační</a:t>
            </a:r>
            <a:r>
              <a:rPr lang="cs-CZ" sz="1600" dirty="0" smtClean="0"/>
              <a:t> </a:t>
            </a:r>
            <a:r>
              <a:rPr lang="cs-CZ" sz="1600" b="1" dirty="0"/>
              <a:t>paměť</a:t>
            </a:r>
            <a:r>
              <a:rPr lang="cs-CZ" sz="1600" dirty="0"/>
              <a:t>, </a:t>
            </a:r>
            <a:r>
              <a:rPr lang="cs-CZ" sz="1600" b="1" dirty="0"/>
              <a:t>zapisuje data </a:t>
            </a:r>
            <a:r>
              <a:rPr lang="cs-CZ" sz="1600" dirty="0"/>
              <a:t>na disk, </a:t>
            </a:r>
            <a:r>
              <a:rPr lang="cs-CZ" sz="1600" b="1" dirty="0"/>
              <a:t>čte </a:t>
            </a:r>
            <a:r>
              <a:rPr lang="cs-CZ" sz="1600" b="1" dirty="0" smtClean="0"/>
              <a:t>vstupy </a:t>
            </a:r>
            <a:r>
              <a:rPr lang="cs-CZ" sz="1600" dirty="0" smtClean="0"/>
              <a:t>z</a:t>
            </a:r>
            <a:r>
              <a:rPr lang="cs-CZ" sz="1600" dirty="0"/>
              <a:t> klávesnice a </a:t>
            </a:r>
            <a:r>
              <a:rPr lang="cs-CZ" sz="1600" b="1" dirty="0"/>
              <a:t>zobrazuje</a:t>
            </a:r>
            <a:r>
              <a:rPr lang="cs-CZ" sz="1600" dirty="0"/>
              <a:t> </a:t>
            </a:r>
            <a:r>
              <a:rPr lang="cs-CZ" sz="1600" b="1" dirty="0" smtClean="0"/>
              <a:t>výstupy</a:t>
            </a:r>
            <a:r>
              <a:rPr lang="cs-CZ" sz="1600" dirty="0" smtClean="0"/>
              <a:t> monitoru…</a:t>
            </a:r>
          </a:p>
          <a:p>
            <a:pPr marL="215979" indent="-215979"/>
            <a:endParaRPr lang="cs-CZ" sz="1600" b="1" dirty="0"/>
          </a:p>
          <a:p>
            <a:pPr marL="215979" indent="-215979"/>
            <a:r>
              <a:rPr lang="cs-CZ" sz="1600" b="1" dirty="0" smtClean="0"/>
              <a:t>Na počítači </a:t>
            </a:r>
            <a:r>
              <a:rPr lang="cs-CZ" sz="1600" b="1" dirty="0" smtClean="0">
                <a:sym typeface="Wingdings" panose="05000000000000000000" pitchFamily="2" charset="2"/>
              </a:rPr>
              <a:t>můžeme pracovat díky operačnímu systému</a:t>
            </a:r>
            <a:r>
              <a:rPr lang="cs-CZ" sz="1600" dirty="0" smtClean="0">
                <a:sym typeface="Wingdings" panose="05000000000000000000" pitchFamily="2" charset="2"/>
              </a:rPr>
              <a:t>, jinak by sloužil pouze jako ozdoba stolu. </a:t>
            </a:r>
            <a:r>
              <a:rPr lang="cs-CZ" sz="16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Samotný hardware </a:t>
            </a:r>
            <a:r>
              <a:rPr lang="cs-CZ" sz="1600" dirty="0" smtClean="0">
                <a:sym typeface="Wingdings" panose="05000000000000000000" pitchFamily="2" charset="2"/>
              </a:rPr>
              <a:t>bez software </a:t>
            </a:r>
            <a:r>
              <a:rPr lang="cs-CZ" sz="16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nic nedělá.</a:t>
            </a:r>
            <a:endParaRPr lang="cs-CZ" sz="1600" b="1" dirty="0">
              <a:solidFill>
                <a:srgbClr val="0070C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Operační systém – základní software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2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787366"/>
            <a:ext cx="3600400" cy="3725704"/>
          </a:xfrm>
          <a:prstGeom prst="rect">
            <a:avLst/>
          </a:prstGeom>
        </p:spPr>
      </p:pic>
      <p:cxnSp>
        <p:nvCxnSpPr>
          <p:cNvPr id="8" name="Přímá spojnice se šipkou 7"/>
          <p:cNvCxnSpPr/>
          <p:nvPr/>
        </p:nvCxnSpPr>
        <p:spPr>
          <a:xfrm>
            <a:off x="3275856" y="2139702"/>
            <a:ext cx="187220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55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4082" y="726544"/>
            <a:ext cx="4233902" cy="3847349"/>
          </a:xfrm>
        </p:spPr>
        <p:txBody>
          <a:bodyPr>
            <a:normAutofit/>
          </a:bodyPr>
          <a:lstStyle/>
          <a:p>
            <a:pPr marL="215979" indent="-215979"/>
            <a:r>
              <a:rPr lang="cs-CZ" sz="1700" dirty="0"/>
              <a:t>Můžeme si představit, že naše tělo také obsahuje „operační systém“, který řídí naše orgány</a:t>
            </a:r>
            <a:r>
              <a:rPr lang="cs-CZ" sz="1700" dirty="0" smtClean="0"/>
              <a:t>.</a:t>
            </a:r>
          </a:p>
          <a:p>
            <a:pPr marL="215979" indent="-215979"/>
            <a:endParaRPr lang="cs-CZ" sz="1800" dirty="0"/>
          </a:p>
          <a:p>
            <a:pPr marL="215979" indent="-215979"/>
            <a:r>
              <a:rPr lang="cs-CZ" sz="1700" dirty="0"/>
              <a:t>Pokud chceme vzít do ruky tužku, myslíme na to, co a jak děláme? </a:t>
            </a:r>
            <a:endParaRPr lang="cs-CZ" sz="1700" dirty="0" smtClean="0"/>
          </a:p>
          <a:p>
            <a:pPr marL="215979" indent="-215979"/>
            <a:r>
              <a:rPr lang="cs-CZ" sz="1700" dirty="0" smtClean="0"/>
              <a:t>Ne</a:t>
            </a:r>
            <a:r>
              <a:rPr lang="cs-CZ" sz="1700" dirty="0"/>
              <a:t>, </a:t>
            </a:r>
            <a:r>
              <a:rPr lang="cs-CZ" sz="1700" b="1" dirty="0"/>
              <a:t>„operační systém“ </a:t>
            </a:r>
            <a:r>
              <a:rPr lang="cs-CZ" sz="1700" dirty="0"/>
              <a:t>v našem těle </a:t>
            </a:r>
            <a:r>
              <a:rPr lang="cs-CZ" sz="1700" b="1" dirty="0"/>
              <a:t>zařídí koordinaci </a:t>
            </a:r>
            <a:r>
              <a:rPr lang="cs-CZ" sz="1700" dirty="0"/>
              <a:t>desítek svalů tak, abychom přesně uchopili tužku do ruky</a:t>
            </a:r>
            <a:r>
              <a:rPr lang="cs-CZ" sz="1700" dirty="0" smtClean="0"/>
              <a:t>.</a:t>
            </a:r>
          </a:p>
          <a:p>
            <a:pPr marL="215979" indent="-215979"/>
            <a:endParaRPr lang="cs-CZ" sz="1700" dirty="0"/>
          </a:p>
          <a:p>
            <a:pPr marL="215979" indent="-215979"/>
            <a:r>
              <a:rPr lang="cs-CZ" sz="1700" dirty="0" smtClean="0"/>
              <a:t>Podobně například při ukládání dat zajistí </a:t>
            </a:r>
            <a:r>
              <a:rPr lang="cs-CZ" sz="1700" b="1" dirty="0" smtClean="0">
                <a:solidFill>
                  <a:srgbClr val="0070C0"/>
                </a:solidFill>
              </a:rPr>
              <a:t>operační systém počítače </a:t>
            </a:r>
            <a:r>
              <a:rPr lang="cs-CZ" sz="1700" dirty="0" smtClean="0"/>
              <a:t>jejich zapsání z operační paměti na disk, vytvoření názvu a cesty k souboru atd.</a:t>
            </a:r>
            <a:endParaRPr lang="cs-CZ" sz="17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Operační systém – </a:t>
            </a:r>
            <a:r>
              <a:rPr lang="cs-CZ" dirty="0" smtClean="0"/>
              <a:t>analogie (podobnost)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3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067694"/>
            <a:ext cx="4442347" cy="2672349"/>
          </a:xfrm>
          <a:prstGeom prst="rect">
            <a:avLst/>
          </a:prstGeom>
        </p:spPr>
      </p:pic>
      <p:cxnSp>
        <p:nvCxnSpPr>
          <p:cNvPr id="8" name="Přímá spojnice 7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20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4082" y="726544"/>
            <a:ext cx="4017878" cy="3847349"/>
          </a:xfrm>
        </p:spPr>
        <p:txBody>
          <a:bodyPr>
            <a:normAutofit/>
          </a:bodyPr>
          <a:lstStyle/>
          <a:p>
            <a:pPr marL="215979" indent="-215979"/>
            <a:r>
              <a:rPr lang="cs-CZ" sz="1700" dirty="0"/>
              <a:t>Většinu běžných počítačů </a:t>
            </a:r>
            <a:r>
              <a:rPr lang="cs-CZ" sz="1700" dirty="0" smtClean="0"/>
              <a:t>v naší části světa dnes </a:t>
            </a:r>
            <a:r>
              <a:rPr lang="cs-CZ" sz="1700" dirty="0"/>
              <a:t>oživují systémy </a:t>
            </a:r>
            <a:r>
              <a:rPr lang="cs-CZ" sz="1700" dirty="0" smtClean="0"/>
              <a:t>americké firmy </a:t>
            </a:r>
            <a:r>
              <a:rPr lang="cs-CZ" sz="1700" b="1" dirty="0">
                <a:solidFill>
                  <a:srgbClr val="0070C0"/>
                </a:solidFill>
              </a:rPr>
              <a:t>Microsoft</a:t>
            </a:r>
            <a:r>
              <a:rPr lang="cs-CZ" sz="1700" dirty="0"/>
              <a:t> (dále </a:t>
            </a:r>
            <a:r>
              <a:rPr lang="cs-CZ" sz="1700" b="1" dirty="0">
                <a:solidFill>
                  <a:srgbClr val="0070C0"/>
                </a:solidFill>
              </a:rPr>
              <a:t>MS</a:t>
            </a:r>
            <a:r>
              <a:rPr lang="cs-CZ" sz="1700" dirty="0"/>
              <a:t>). </a:t>
            </a:r>
            <a:endParaRPr lang="cs-CZ" sz="1700" dirty="0" smtClean="0"/>
          </a:p>
          <a:p>
            <a:pPr marL="215979" indent="-215979"/>
            <a:endParaRPr lang="cs-CZ" sz="1800" dirty="0"/>
          </a:p>
          <a:p>
            <a:pPr marL="215979" indent="-215979"/>
            <a:r>
              <a:rPr lang="cs-CZ" sz="1700" dirty="0" smtClean="0"/>
              <a:t>Nejčastěji je to operační systém </a:t>
            </a:r>
            <a:br>
              <a:rPr lang="cs-CZ" sz="1700" dirty="0" smtClean="0"/>
            </a:br>
            <a:r>
              <a:rPr lang="cs-CZ" sz="1700" b="1" dirty="0" smtClean="0">
                <a:solidFill>
                  <a:srgbClr val="0070C0"/>
                </a:solidFill>
              </a:rPr>
              <a:t>Microsoft Windows 10</a:t>
            </a:r>
            <a:r>
              <a:rPr lang="cs-CZ" sz="1700" dirty="0" smtClean="0"/>
              <a:t>.</a:t>
            </a:r>
          </a:p>
          <a:p>
            <a:pPr marL="215979" indent="-215979"/>
            <a:endParaRPr lang="cs-CZ" sz="1800" dirty="0"/>
          </a:p>
          <a:p>
            <a:pPr marL="215979" indent="-215979"/>
            <a:r>
              <a:rPr lang="cs-CZ" sz="1700" dirty="0" smtClean="0"/>
              <a:t>Nejspíše oživuje i počítač, na kterém si právě prohlížíte tuto prezentaci.</a:t>
            </a:r>
            <a:endParaRPr lang="cs-CZ" sz="1700" dirty="0"/>
          </a:p>
          <a:p>
            <a:pPr marL="215979" indent="-215979"/>
            <a:endParaRPr lang="cs-CZ" sz="1800" dirty="0" smtClean="0"/>
          </a:p>
          <a:p>
            <a:pPr marL="215979" indent="-215979"/>
            <a:endParaRPr lang="cs-CZ" sz="1800" b="1" dirty="0"/>
          </a:p>
          <a:p>
            <a:pPr marL="215979" indent="-215979"/>
            <a:endParaRPr lang="cs-CZ" sz="1800" b="1" dirty="0">
              <a:solidFill>
                <a:srgbClr val="C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Operační systém Microsoft Windows 10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4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2627784" y="2211710"/>
            <a:ext cx="151216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0" y="4155926"/>
            <a:ext cx="9144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ym typeface="Wingdings" panose="05000000000000000000" pitchFamily="2" charset="2"/>
              </a:rPr>
              <a:t>Mezi verzemi </a:t>
            </a:r>
            <a:r>
              <a:rPr lang="cs-CZ" sz="1600" b="1" dirty="0" smtClean="0">
                <a:sym typeface="Wingdings" panose="05000000000000000000" pitchFamily="2" charset="2"/>
              </a:rPr>
              <a:t>MS Windows 10 </a:t>
            </a:r>
            <a:r>
              <a:rPr lang="cs-CZ" sz="1600" b="1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Home</a:t>
            </a:r>
            <a:r>
              <a:rPr lang="cs-CZ" sz="1600" dirty="0" smtClean="0">
                <a:sym typeface="Wingdings" panose="05000000000000000000" pitchFamily="2" charset="2"/>
              </a:rPr>
              <a:t> a </a:t>
            </a:r>
            <a:r>
              <a:rPr lang="cs-CZ" sz="16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Professional</a:t>
            </a:r>
            <a:r>
              <a:rPr lang="cs-CZ" sz="1600" dirty="0" smtClean="0">
                <a:sym typeface="Wingdings" panose="05000000000000000000" pitchFamily="2" charset="2"/>
              </a:rPr>
              <a:t> není z hlediska běžného uživatele žádný rozdíl, verze </a:t>
            </a:r>
            <a:r>
              <a:rPr lang="cs-CZ" sz="1600" b="1" dirty="0" err="1" smtClean="0">
                <a:sym typeface="Wingdings" panose="05000000000000000000" pitchFamily="2" charset="2"/>
              </a:rPr>
              <a:t>Home</a:t>
            </a:r>
            <a:r>
              <a:rPr lang="cs-CZ" sz="1600" dirty="0" smtClean="0">
                <a:sym typeface="Wingdings" panose="05000000000000000000" pitchFamily="2" charset="2"/>
              </a:rPr>
              <a:t> je určena do domácností a verzi </a:t>
            </a:r>
            <a:r>
              <a:rPr lang="cs-CZ" sz="1600" b="1" dirty="0" smtClean="0">
                <a:sym typeface="Wingdings" panose="05000000000000000000" pitchFamily="2" charset="2"/>
              </a:rPr>
              <a:t>Professional</a:t>
            </a:r>
            <a:r>
              <a:rPr lang="cs-CZ" sz="1600" dirty="0" smtClean="0">
                <a:sym typeface="Wingdings" panose="05000000000000000000" pitchFamily="2" charset="2"/>
              </a:rPr>
              <a:t> využívají firmy.</a:t>
            </a:r>
            <a:endParaRPr lang="cs-CZ" sz="1600" dirty="0">
              <a:sym typeface="Wingdings" panose="05000000000000000000" pitchFamily="2" charset="2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2121" y="843558"/>
            <a:ext cx="4792367" cy="3027877"/>
          </a:xfrm>
          <a:prstGeom prst="rect">
            <a:avLst/>
          </a:prstGeom>
        </p:spPr>
      </p:pic>
      <p:cxnSp>
        <p:nvCxnSpPr>
          <p:cNvPr id="11" name="Přímá spojnice 10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23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2079" y="849810"/>
            <a:ext cx="4922409" cy="3378124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4082" y="726544"/>
            <a:ext cx="3847997" cy="3847349"/>
          </a:xfrm>
        </p:spPr>
        <p:txBody>
          <a:bodyPr>
            <a:normAutofit/>
          </a:bodyPr>
          <a:lstStyle/>
          <a:p>
            <a:pPr marL="215979" indent="-215979"/>
            <a:r>
              <a:rPr lang="cs-CZ" sz="1700" dirty="0" smtClean="0"/>
              <a:t>Na počítačích </a:t>
            </a:r>
            <a:r>
              <a:rPr lang="cs-CZ" sz="1700" b="1" dirty="0" smtClean="0">
                <a:solidFill>
                  <a:srgbClr val="0070C0"/>
                </a:solidFill>
              </a:rPr>
              <a:t>Apple</a:t>
            </a:r>
            <a:r>
              <a:rPr lang="cs-CZ" sz="1700" dirty="0" smtClean="0"/>
              <a:t> se používá operační systém </a:t>
            </a:r>
            <a:r>
              <a:rPr lang="cs-CZ" sz="1700" b="1" dirty="0" err="1" smtClean="0">
                <a:solidFill>
                  <a:srgbClr val="0070C0"/>
                </a:solidFill>
              </a:rPr>
              <a:t>macOS</a:t>
            </a:r>
            <a:r>
              <a:rPr lang="cs-CZ" sz="1700" b="1" dirty="0" smtClean="0"/>
              <a:t>.</a:t>
            </a:r>
            <a:r>
              <a:rPr lang="cs-CZ" sz="1700" dirty="0" smtClean="0"/>
              <a:t> </a:t>
            </a:r>
          </a:p>
          <a:p>
            <a:pPr marL="215979" indent="-215979"/>
            <a:endParaRPr lang="cs-CZ" sz="1700" dirty="0"/>
          </a:p>
          <a:p>
            <a:pPr marL="215979" indent="-215979"/>
            <a:r>
              <a:rPr lang="cs-CZ" sz="1700" dirty="0" smtClean="0"/>
              <a:t>Firma Apple tedy vyrábí jak </a:t>
            </a:r>
            <a:r>
              <a:rPr lang="cs-CZ" sz="1700" b="1" dirty="0" smtClean="0"/>
              <a:t>hardware</a:t>
            </a:r>
            <a:r>
              <a:rPr lang="cs-CZ" sz="1700" dirty="0" smtClean="0"/>
              <a:t> (počítače), tak jeho základní </a:t>
            </a:r>
            <a:r>
              <a:rPr lang="cs-CZ" sz="1700" b="1" dirty="0" smtClean="0"/>
              <a:t>software</a:t>
            </a:r>
            <a:r>
              <a:rPr lang="cs-CZ" sz="1700" dirty="0" smtClean="0"/>
              <a:t> (operační systém).</a:t>
            </a:r>
          </a:p>
          <a:p>
            <a:pPr marL="215979" indent="-215979"/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215979" indent="-215979"/>
            <a:endParaRPr lang="cs-CZ" sz="1800" dirty="0" smtClean="0"/>
          </a:p>
          <a:p>
            <a:pPr marL="215979" indent="-215979"/>
            <a:endParaRPr lang="cs-CZ" sz="1800" b="1" dirty="0"/>
          </a:p>
          <a:p>
            <a:pPr marL="215979" indent="-215979"/>
            <a:endParaRPr lang="cs-CZ" sz="1800" b="1" dirty="0">
              <a:solidFill>
                <a:srgbClr val="C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Operační systém </a:t>
            </a:r>
            <a:r>
              <a:rPr lang="cs-CZ" dirty="0" err="1" smtClean="0"/>
              <a:t>macOS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5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2123728" y="2283718"/>
            <a:ext cx="244827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15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4082" y="726544"/>
            <a:ext cx="4521934" cy="3847349"/>
          </a:xfrm>
        </p:spPr>
        <p:txBody>
          <a:bodyPr>
            <a:normAutofit/>
          </a:bodyPr>
          <a:lstStyle/>
          <a:p>
            <a:pPr marL="215979" indent="-215979"/>
            <a:r>
              <a:rPr lang="cs-CZ" sz="1700" dirty="0" smtClean="0"/>
              <a:t>Oba systémy, Microsoft Windows 10 nebo Apple </a:t>
            </a:r>
            <a:r>
              <a:rPr lang="cs-CZ" sz="1700" dirty="0" err="1" smtClean="0"/>
              <a:t>macOS</a:t>
            </a:r>
            <a:r>
              <a:rPr lang="cs-CZ" sz="1700" dirty="0" smtClean="0"/>
              <a:t> </a:t>
            </a:r>
            <a:r>
              <a:rPr lang="cs-CZ" sz="1700" b="1" dirty="0" smtClean="0">
                <a:solidFill>
                  <a:srgbClr val="0070C0"/>
                </a:solidFill>
              </a:rPr>
              <a:t>kupujeme většinou s novým počítačem</a:t>
            </a:r>
            <a:r>
              <a:rPr lang="cs-CZ" sz="1700" dirty="0" smtClean="0"/>
              <a:t>. </a:t>
            </a:r>
          </a:p>
          <a:p>
            <a:pPr marL="215979" indent="-215979"/>
            <a:endParaRPr lang="cs-CZ" sz="1700" dirty="0" smtClean="0"/>
          </a:p>
          <a:p>
            <a:pPr marL="215979" indent="-215979"/>
            <a:r>
              <a:rPr lang="cs-CZ" sz="1700" b="1" dirty="0" smtClean="0">
                <a:solidFill>
                  <a:srgbClr val="0070C0"/>
                </a:solidFill>
              </a:rPr>
              <a:t>Licence</a:t>
            </a:r>
            <a:r>
              <a:rPr lang="cs-CZ" sz="1700" dirty="0" smtClean="0"/>
              <a:t> na použití operačního systému tedy bývá </a:t>
            </a:r>
            <a:r>
              <a:rPr lang="cs-CZ" sz="1700" b="1" dirty="0" smtClean="0"/>
              <a:t>součástí nabídky a ceny počítače</a:t>
            </a:r>
            <a:r>
              <a:rPr lang="cs-CZ" sz="1700" dirty="0" smtClean="0"/>
              <a:t>.</a:t>
            </a:r>
          </a:p>
          <a:p>
            <a:pPr marL="215979" indent="-215979"/>
            <a:endParaRPr lang="cs-CZ" sz="1700" dirty="0" smtClean="0"/>
          </a:p>
          <a:p>
            <a:pPr marL="215979" indent="-215979"/>
            <a:r>
              <a:rPr lang="cs-CZ" sz="1700" dirty="0" smtClean="0"/>
              <a:t>Počítač jinak nic nedělá, </a:t>
            </a:r>
            <a:r>
              <a:rPr lang="cs-CZ" sz="1700" b="1" dirty="0" smtClean="0">
                <a:solidFill>
                  <a:srgbClr val="0070C0"/>
                </a:solidFill>
              </a:rPr>
              <a:t>nějaký OS tedy mít musí</a:t>
            </a:r>
            <a:r>
              <a:rPr lang="cs-CZ" sz="1700" dirty="0" smtClean="0"/>
              <a:t>.</a:t>
            </a:r>
          </a:p>
          <a:p>
            <a:pPr marL="215979" indent="-215979"/>
            <a:endParaRPr lang="cs-CZ" sz="1700" dirty="0"/>
          </a:p>
          <a:p>
            <a:pPr marL="215979" indent="-215979"/>
            <a:r>
              <a:rPr lang="cs-CZ" sz="1700" dirty="0" smtClean="0"/>
              <a:t>Můžeme získat nějaký OS také zdarma?</a:t>
            </a:r>
          </a:p>
          <a:p>
            <a:pPr marL="215979" indent="-215979"/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215979" indent="-215979"/>
            <a:endParaRPr lang="cs-CZ" sz="1800" dirty="0" smtClean="0"/>
          </a:p>
          <a:p>
            <a:pPr marL="215979" indent="-215979"/>
            <a:endParaRPr lang="cs-CZ" sz="1800" b="1" dirty="0"/>
          </a:p>
          <a:p>
            <a:pPr marL="215979" indent="-215979"/>
            <a:endParaRPr lang="cs-CZ" sz="1800" b="1" dirty="0">
              <a:solidFill>
                <a:srgbClr val="C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Jak získáme operační systém?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6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843558"/>
            <a:ext cx="2376264" cy="3672408"/>
          </a:xfrm>
          <a:prstGeom prst="rect">
            <a:avLst/>
          </a:prstGeom>
        </p:spPr>
      </p:pic>
      <p:cxnSp>
        <p:nvCxnSpPr>
          <p:cNvPr id="12" name="Přímá spojnice se šipkou 11"/>
          <p:cNvCxnSpPr/>
          <p:nvPr/>
        </p:nvCxnSpPr>
        <p:spPr>
          <a:xfrm>
            <a:off x="4355976" y="2067694"/>
            <a:ext cx="16561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74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4082" y="726544"/>
            <a:ext cx="4377918" cy="3847349"/>
          </a:xfrm>
        </p:spPr>
        <p:txBody>
          <a:bodyPr>
            <a:normAutofit/>
          </a:bodyPr>
          <a:lstStyle/>
          <a:p>
            <a:pPr marL="215979" indent="-215979"/>
            <a:r>
              <a:rPr lang="cs-CZ" sz="1700" b="1" dirty="0" smtClean="0">
                <a:solidFill>
                  <a:srgbClr val="0070C0"/>
                </a:solidFill>
              </a:rPr>
              <a:t>Linux</a:t>
            </a:r>
            <a:r>
              <a:rPr lang="cs-CZ" sz="1700" b="1" dirty="0" smtClean="0">
                <a:solidFill>
                  <a:srgbClr val="C00000"/>
                </a:solidFill>
              </a:rPr>
              <a:t> </a:t>
            </a:r>
            <a:r>
              <a:rPr lang="cs-CZ" sz="1700" dirty="0" smtClean="0"/>
              <a:t>je zdarma šířený systém, který vytváří komunita programátorů.</a:t>
            </a:r>
          </a:p>
          <a:p>
            <a:pPr marL="215979" indent="-215979"/>
            <a:endParaRPr lang="cs-CZ" sz="1700" dirty="0" smtClean="0"/>
          </a:p>
          <a:p>
            <a:pPr marL="215979" indent="-215979"/>
            <a:r>
              <a:rPr lang="cs-CZ" sz="1700" dirty="0" smtClean="0"/>
              <a:t>Pracují na něm tisíce lidí po celém světě.</a:t>
            </a:r>
          </a:p>
          <a:p>
            <a:pPr marL="215979" indent="-215979"/>
            <a:endParaRPr lang="cs-CZ" sz="1700" dirty="0" smtClean="0"/>
          </a:p>
          <a:p>
            <a:pPr marL="215979" indent="-215979"/>
            <a:r>
              <a:rPr lang="cs-CZ" sz="1700" dirty="0" smtClean="0"/>
              <a:t>I když o něm možná nevíte, je to </a:t>
            </a:r>
            <a:r>
              <a:rPr lang="cs-CZ" sz="1700" b="1" dirty="0" smtClean="0">
                <a:solidFill>
                  <a:srgbClr val="0070C0"/>
                </a:solidFill>
              </a:rPr>
              <a:t>nejrozšířenější systém na světě </a:t>
            </a:r>
            <a:r>
              <a:rPr lang="cs-CZ" sz="1700" dirty="0" smtClean="0"/>
              <a:t>a možná ho máte ve své kapse.</a:t>
            </a:r>
          </a:p>
          <a:p>
            <a:pPr marL="215979" indent="-215979"/>
            <a:endParaRPr lang="cs-CZ" sz="1700" dirty="0" smtClean="0"/>
          </a:p>
          <a:p>
            <a:pPr marL="215979" indent="-215979"/>
            <a:r>
              <a:rPr lang="cs-CZ" sz="1700" dirty="0" smtClean="0"/>
              <a:t>Začal ho vytvářet v roce 1991 finský student </a:t>
            </a:r>
            <a:r>
              <a:rPr lang="cs-CZ" sz="1700" b="1" dirty="0" smtClean="0">
                <a:solidFill>
                  <a:srgbClr val="0070C0"/>
                </a:solidFill>
              </a:rPr>
              <a:t>Linus </a:t>
            </a:r>
            <a:r>
              <a:rPr lang="cs-CZ" sz="1700" b="1" dirty="0" err="1" smtClean="0">
                <a:solidFill>
                  <a:srgbClr val="0070C0"/>
                </a:solidFill>
              </a:rPr>
              <a:t>Torvalds</a:t>
            </a:r>
            <a:r>
              <a:rPr lang="cs-CZ" sz="1700" b="1" dirty="0" smtClean="0">
                <a:solidFill>
                  <a:srgbClr val="0070C0"/>
                </a:solidFill>
              </a:rPr>
              <a:t> </a:t>
            </a:r>
            <a:r>
              <a:rPr lang="cs-CZ" sz="1700" dirty="0" smtClean="0"/>
              <a:t>a dal ho k dispozici všem lidem k užívání i k měnění (vylepšování).</a:t>
            </a:r>
          </a:p>
          <a:p>
            <a:pPr marL="215979" indent="-215979"/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215979" indent="-215979"/>
            <a:endParaRPr lang="cs-CZ" sz="1800" dirty="0" smtClean="0"/>
          </a:p>
          <a:p>
            <a:pPr marL="215979" indent="-215979"/>
            <a:endParaRPr lang="cs-CZ" sz="1800" b="1" dirty="0"/>
          </a:p>
          <a:p>
            <a:pPr marL="215979" indent="-215979"/>
            <a:endParaRPr lang="cs-CZ" sz="1800" b="1" dirty="0">
              <a:solidFill>
                <a:srgbClr val="C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Operační systémy – Linux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7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pic>
        <p:nvPicPr>
          <p:cNvPr id="1026" name="Picture 2" descr="Výsledek obrázku pro Linu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3013" y="915566"/>
            <a:ext cx="374441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291830"/>
            <a:ext cx="978045" cy="1152696"/>
          </a:xfrm>
          <a:prstGeom prst="rect">
            <a:avLst/>
          </a:prstGeom>
        </p:spPr>
      </p:pic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77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32135" y="743963"/>
            <a:ext cx="4953982" cy="3847349"/>
          </a:xfrm>
        </p:spPr>
        <p:txBody>
          <a:bodyPr>
            <a:normAutofit/>
          </a:bodyPr>
          <a:lstStyle/>
          <a:p>
            <a:pPr marL="215979" indent="-215979"/>
            <a:r>
              <a:rPr lang="cs-CZ" sz="1700" b="1" dirty="0" smtClean="0">
                <a:solidFill>
                  <a:srgbClr val="0070C0"/>
                </a:solidFill>
              </a:rPr>
              <a:t>Linux</a:t>
            </a:r>
            <a:r>
              <a:rPr lang="cs-CZ" sz="1700" dirty="0" smtClean="0"/>
              <a:t>, systém zdarma dostupný pro každého, je dnes opravdu s přehledem nejvíce používaným systémem na celém světě.</a:t>
            </a:r>
          </a:p>
          <a:p>
            <a:pPr marL="215979" indent="-215979"/>
            <a:endParaRPr lang="cs-CZ" sz="1700" dirty="0" smtClean="0"/>
          </a:p>
          <a:p>
            <a:pPr marL="215979" indent="-215979"/>
            <a:r>
              <a:rPr lang="cs-CZ" sz="1700" dirty="0" smtClean="0"/>
              <a:t>Ne však ve své variantě pro osobní počítače.</a:t>
            </a:r>
          </a:p>
          <a:p>
            <a:pPr marL="215979" indent="-215979"/>
            <a:endParaRPr lang="cs-CZ" sz="1700" dirty="0" smtClean="0"/>
          </a:p>
          <a:p>
            <a:pPr marL="215979" indent="-215979"/>
            <a:r>
              <a:rPr lang="cs-CZ" sz="1700" b="1" dirty="0" smtClean="0">
                <a:solidFill>
                  <a:srgbClr val="0070C0"/>
                </a:solidFill>
              </a:rPr>
              <a:t>Linux</a:t>
            </a:r>
            <a:r>
              <a:rPr lang="cs-CZ" sz="1700" dirty="0" smtClean="0"/>
              <a:t> použila firma </a:t>
            </a:r>
            <a:r>
              <a:rPr lang="cs-CZ" sz="1700" b="1" dirty="0" smtClean="0">
                <a:solidFill>
                  <a:srgbClr val="0070C0"/>
                </a:solidFill>
              </a:rPr>
              <a:t>Google</a:t>
            </a:r>
            <a:r>
              <a:rPr lang="cs-CZ" sz="1700" dirty="0" smtClean="0"/>
              <a:t>, když chtěla vytvořit nový </a:t>
            </a:r>
            <a:r>
              <a:rPr lang="cs-CZ" sz="1700" b="1" dirty="0" smtClean="0"/>
              <a:t>operační systém pro chytré telefony a tablety</a:t>
            </a:r>
            <a:r>
              <a:rPr lang="cs-CZ" sz="1700" dirty="0" smtClean="0"/>
              <a:t> (což jsou vlastně plnohodnotné počítače).</a:t>
            </a:r>
          </a:p>
          <a:p>
            <a:pPr marL="215979" indent="-215979"/>
            <a:endParaRPr lang="cs-CZ" sz="1700" dirty="0" smtClean="0"/>
          </a:p>
          <a:p>
            <a:pPr marL="215979" indent="-215979"/>
            <a:r>
              <a:rPr lang="cs-CZ" sz="1700" dirty="0" smtClean="0"/>
              <a:t>Doplnila grafiku, hezká tlačítka + své programy a vznikl operační systém pro mobily.</a:t>
            </a:r>
          </a:p>
          <a:p>
            <a:pPr marL="215979" indent="-215979"/>
            <a:endParaRPr lang="cs-CZ" sz="1800" dirty="0" smtClean="0"/>
          </a:p>
          <a:p>
            <a:pPr marL="215979" indent="-215979"/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215979" indent="-215979"/>
            <a:endParaRPr lang="cs-CZ" sz="1800" dirty="0" smtClean="0"/>
          </a:p>
          <a:p>
            <a:pPr marL="215979" indent="-215979"/>
            <a:endParaRPr lang="cs-CZ" sz="1800" b="1" dirty="0"/>
          </a:p>
          <a:p>
            <a:pPr marL="215979" indent="-215979"/>
            <a:endParaRPr lang="cs-CZ" sz="1800" b="1" dirty="0">
              <a:solidFill>
                <a:srgbClr val="C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Android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8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488" y="843558"/>
            <a:ext cx="2767616" cy="332114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843558"/>
            <a:ext cx="797422" cy="936104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0" y="4371950"/>
            <a:ext cx="9144000" cy="3539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7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Android</a:t>
            </a:r>
            <a:r>
              <a:rPr lang="cs-CZ" sz="1700" dirty="0" smtClean="0">
                <a:sym typeface="Wingdings" panose="05000000000000000000" pitchFamily="2" charset="2"/>
              </a:rPr>
              <a:t>  = </a:t>
            </a:r>
            <a:r>
              <a:rPr lang="cs-CZ" sz="1700" b="1" dirty="0" smtClean="0">
                <a:sym typeface="Wingdings" panose="05000000000000000000" pitchFamily="2" charset="2"/>
              </a:rPr>
              <a:t>linuxové jádro </a:t>
            </a:r>
            <a:r>
              <a:rPr lang="cs-CZ" sz="1700" dirty="0" smtClean="0">
                <a:sym typeface="Wingdings" panose="05000000000000000000" pitchFamily="2" charset="2"/>
              </a:rPr>
              <a:t>+ </a:t>
            </a:r>
            <a:r>
              <a:rPr lang="cs-CZ" sz="1700" b="1" dirty="0" smtClean="0">
                <a:sym typeface="Wingdings" panose="05000000000000000000" pitchFamily="2" charset="2"/>
              </a:rPr>
              <a:t>grafická nadstavba </a:t>
            </a:r>
            <a:r>
              <a:rPr lang="cs-CZ" sz="1700" dirty="0" smtClean="0">
                <a:sym typeface="Wingdings" panose="05000000000000000000" pitchFamily="2" charset="2"/>
              </a:rPr>
              <a:t>a </a:t>
            </a:r>
            <a:r>
              <a:rPr lang="cs-CZ" sz="1700" b="1" dirty="0" smtClean="0">
                <a:sym typeface="Wingdings" panose="05000000000000000000" pitchFamily="2" charset="2"/>
              </a:rPr>
              <a:t>programy</a:t>
            </a:r>
            <a:r>
              <a:rPr lang="cs-CZ" sz="1700" dirty="0" smtClean="0">
                <a:sym typeface="Wingdings" panose="05000000000000000000" pitchFamily="2" charset="2"/>
              </a:rPr>
              <a:t> od firmy Google.</a:t>
            </a:r>
            <a:endParaRPr lang="cs-CZ" sz="1700" dirty="0">
              <a:sym typeface="Wingdings" panose="05000000000000000000" pitchFamily="2" charset="2"/>
            </a:endParaRPr>
          </a:p>
        </p:txBody>
      </p:sp>
      <p:cxnSp>
        <p:nvCxnSpPr>
          <p:cNvPr id="10" name="Přímá spojnice 9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42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32135" y="743963"/>
            <a:ext cx="4051833" cy="3847349"/>
          </a:xfrm>
        </p:spPr>
        <p:txBody>
          <a:bodyPr>
            <a:normAutofit/>
          </a:bodyPr>
          <a:lstStyle/>
          <a:p>
            <a:pPr marL="215979" indent="-215979"/>
            <a:r>
              <a:rPr lang="cs-CZ" sz="1700" b="1" dirty="0" smtClean="0">
                <a:solidFill>
                  <a:srgbClr val="0070C0"/>
                </a:solidFill>
              </a:rPr>
              <a:t>Apple </a:t>
            </a:r>
            <a:r>
              <a:rPr lang="cs-CZ" sz="1700" b="1" dirty="0" err="1" smtClean="0">
                <a:solidFill>
                  <a:srgbClr val="0070C0"/>
                </a:solidFill>
              </a:rPr>
              <a:t>iOS</a:t>
            </a:r>
            <a:r>
              <a:rPr lang="cs-CZ" sz="1700" b="1" dirty="0" smtClean="0">
                <a:solidFill>
                  <a:srgbClr val="0070C0"/>
                </a:solidFill>
              </a:rPr>
              <a:t> </a:t>
            </a:r>
            <a:r>
              <a:rPr lang="cs-CZ" sz="1700" dirty="0" smtClean="0">
                <a:solidFill>
                  <a:srgbClr val="0070C0"/>
                </a:solidFill>
              </a:rPr>
              <a:t> </a:t>
            </a:r>
            <a:r>
              <a:rPr lang="cs-CZ" sz="1700" dirty="0" smtClean="0"/>
              <a:t>je operační systém, který na svých tabletech </a:t>
            </a:r>
            <a:r>
              <a:rPr lang="cs-CZ" sz="1700" b="1" dirty="0" err="1" smtClean="0"/>
              <a:t>iPad</a:t>
            </a:r>
            <a:r>
              <a:rPr lang="cs-CZ" sz="1700" dirty="0" smtClean="0"/>
              <a:t> a mobilních telefonech</a:t>
            </a:r>
            <a:r>
              <a:rPr lang="cs-CZ" sz="1700" b="1" dirty="0" smtClean="0"/>
              <a:t> iPhone </a:t>
            </a:r>
            <a:r>
              <a:rPr lang="cs-CZ" sz="1700" dirty="0" smtClean="0"/>
              <a:t>používá firma Apple.</a:t>
            </a:r>
          </a:p>
          <a:p>
            <a:pPr marL="215979" indent="-215979"/>
            <a:endParaRPr lang="cs-CZ" sz="1700" dirty="0" smtClean="0"/>
          </a:p>
          <a:p>
            <a:pPr marL="215979" indent="-215979"/>
            <a:r>
              <a:rPr lang="cs-CZ" sz="1700" dirty="0" smtClean="0"/>
              <a:t>Je </a:t>
            </a:r>
            <a:r>
              <a:rPr lang="cs-CZ" sz="1700" b="1" dirty="0" smtClean="0"/>
              <a:t>součástí dodávky tabletu či telefonu </a:t>
            </a:r>
            <a:r>
              <a:rPr lang="cs-CZ" sz="1700" dirty="0" smtClean="0"/>
              <a:t>a </a:t>
            </a:r>
            <a:r>
              <a:rPr lang="cs-CZ" sz="1700" b="1" dirty="0" smtClean="0"/>
              <a:t>nedá se koupit zvlášť </a:t>
            </a:r>
            <a:r>
              <a:rPr lang="cs-CZ" sz="1700" dirty="0" smtClean="0"/>
              <a:t>ani instalovat na jiná zařízení, než jsou výrobky firmy Apple.</a:t>
            </a:r>
          </a:p>
          <a:p>
            <a:pPr marL="0" indent="0">
              <a:buNone/>
            </a:pPr>
            <a:endParaRPr lang="cs-CZ" sz="1800" dirty="0" smtClean="0"/>
          </a:p>
          <a:p>
            <a:pPr marL="215979" indent="-215979"/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215979" indent="-215979"/>
            <a:endParaRPr lang="cs-CZ" sz="1800" dirty="0" smtClean="0"/>
          </a:p>
          <a:p>
            <a:pPr marL="215979" indent="-215979"/>
            <a:endParaRPr lang="cs-CZ" sz="1800" b="1" dirty="0"/>
          </a:p>
          <a:p>
            <a:pPr marL="215979" indent="-215979"/>
            <a:endParaRPr lang="cs-CZ" sz="1800" b="1" dirty="0">
              <a:solidFill>
                <a:srgbClr val="C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Apple </a:t>
            </a:r>
            <a:r>
              <a:rPr lang="cs-CZ" dirty="0" err="1" smtClean="0"/>
              <a:t>iOS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9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pic>
        <p:nvPicPr>
          <p:cNvPr id="1026" name="Picture 2" descr="iPad with Smart Keyboar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6104" y="915565"/>
            <a:ext cx="4558764" cy="321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7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52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pps1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4202</TotalTime>
  <Words>702</Words>
  <Application>Microsoft Office PowerPoint</Application>
  <PresentationFormat>Předvádění na obrazovce (16:9)</PresentationFormat>
  <Paragraphs>156</Paragraphs>
  <Slides>15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Calibri</vt:lpstr>
      <vt:lpstr>Wingdings</vt:lpstr>
      <vt:lpstr>Wingdings 2</vt:lpstr>
      <vt:lpstr>Wingdings 3</vt:lpstr>
      <vt:lpstr>Modul</vt:lpstr>
      <vt:lpstr>Prezentace aplikace PowerPoint</vt:lpstr>
      <vt:lpstr>Operační systém – základní software</vt:lpstr>
      <vt:lpstr>Operační systém – analogie (podobnost)</vt:lpstr>
      <vt:lpstr>Operační systém Microsoft Windows 10</vt:lpstr>
      <vt:lpstr>Operační systém macOS</vt:lpstr>
      <vt:lpstr>Jak získáme operační systém? </vt:lpstr>
      <vt:lpstr>Operační systémy – Linux</vt:lpstr>
      <vt:lpstr>Android</vt:lpstr>
      <vt:lpstr>Apple iOS</vt:lpstr>
      <vt:lpstr>Ovládání počítače = ovládání jeho operačního systému</vt:lpstr>
      <vt:lpstr>Co dělá počítač po zapnutí?</vt:lpstr>
      <vt:lpstr>Jaký operační systém se budeme učit a proč?</vt:lpstr>
      <vt:lpstr>Proč jsou si běžné operační systémy velmi podobné?</vt:lpstr>
      <vt:lpstr>Zdroje</vt:lpstr>
      <vt:lpstr>Konec lekce</vt:lpstr>
    </vt:vector>
  </TitlesOfParts>
  <Company>Gymnázium Pacov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počítačové díly</dc:title>
  <dc:creator>Mu</dc:creator>
  <cp:lastModifiedBy>Radim</cp:lastModifiedBy>
  <cp:revision>969</cp:revision>
  <dcterms:created xsi:type="dcterms:W3CDTF">2008-10-13T12:28:51Z</dcterms:created>
  <dcterms:modified xsi:type="dcterms:W3CDTF">2023-04-02T15:26:30Z</dcterms:modified>
</cp:coreProperties>
</file>