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72" r:id="rId1"/>
  </p:sldMasterIdLst>
  <p:notesMasterIdLst>
    <p:notesMasterId r:id="rId29"/>
  </p:notesMasterIdLst>
  <p:handoutMasterIdLst>
    <p:handoutMasterId r:id="rId30"/>
  </p:handoutMasterIdLst>
  <p:sldIdLst>
    <p:sldId id="518" r:id="rId2"/>
    <p:sldId id="487" r:id="rId3"/>
    <p:sldId id="490" r:id="rId4"/>
    <p:sldId id="492" r:id="rId5"/>
    <p:sldId id="446" r:id="rId6"/>
    <p:sldId id="496" r:id="rId7"/>
    <p:sldId id="497" r:id="rId8"/>
    <p:sldId id="498" r:id="rId9"/>
    <p:sldId id="499" r:id="rId10"/>
    <p:sldId id="504" r:id="rId11"/>
    <p:sldId id="500" r:id="rId12"/>
    <p:sldId id="501" r:id="rId13"/>
    <p:sldId id="502" r:id="rId14"/>
    <p:sldId id="505" r:id="rId15"/>
    <p:sldId id="506" r:id="rId16"/>
    <p:sldId id="517" r:id="rId17"/>
    <p:sldId id="507" r:id="rId18"/>
    <p:sldId id="509" r:id="rId19"/>
    <p:sldId id="508" r:id="rId20"/>
    <p:sldId id="510" r:id="rId21"/>
    <p:sldId id="511" r:id="rId22"/>
    <p:sldId id="512" r:id="rId23"/>
    <p:sldId id="513" r:id="rId24"/>
    <p:sldId id="514" r:id="rId25"/>
    <p:sldId id="515" r:id="rId26"/>
    <p:sldId id="460" r:id="rId27"/>
    <p:sldId id="305" r:id="rId28"/>
  </p:sldIdLst>
  <p:sldSz cx="9144000" cy="5143500" type="screen16x9"/>
  <p:notesSz cx="6858000" cy="9144000"/>
  <p:defaultTextStyle>
    <a:defPPr>
      <a:defRPr lang="cs-CZ"/>
    </a:defPPr>
    <a:lvl1pPr marL="0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1pPr>
    <a:lvl2pPr marL="342568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2pPr>
    <a:lvl3pPr marL="685133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3pPr>
    <a:lvl4pPr marL="1027702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4pPr>
    <a:lvl5pPr marL="1370269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5pPr>
    <a:lvl6pPr marL="1712836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6pPr>
    <a:lvl7pPr marL="2055401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7pPr>
    <a:lvl8pPr marL="2397970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8pPr>
    <a:lvl9pPr marL="2740534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6" userDrawn="1">
          <p15:clr>
            <a:srgbClr val="A4A3A4"/>
          </p15:clr>
        </p15:guide>
        <p15:guide id="2" pos="288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4EA4"/>
    <a:srgbClr val="4070AA"/>
    <a:srgbClr val="ADC5E1"/>
    <a:srgbClr val="85248F"/>
    <a:srgbClr val="FFCA08"/>
    <a:srgbClr val="7EA3D0"/>
    <a:srgbClr val="233E5F"/>
    <a:srgbClr val="FF342F"/>
    <a:srgbClr val="00A249"/>
    <a:srgbClr val="5151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60" autoAdjust="0"/>
    <p:restoredTop sz="95332" autoAdjust="0"/>
  </p:normalViewPr>
  <p:slideViewPr>
    <p:cSldViewPr>
      <p:cViewPr varScale="1">
        <p:scale>
          <a:sx n="140" d="100"/>
          <a:sy n="140" d="100"/>
        </p:scale>
        <p:origin x="84" y="104"/>
      </p:cViewPr>
      <p:guideLst>
        <p:guide orient="horz" pos="1166"/>
        <p:guide pos="288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5A988-6718-47E5-AB56-8A0D57BD3A45}" type="datetimeFigureOut">
              <a:rPr lang="cs-CZ" smtClean="0"/>
              <a:t>17. 8. 2021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156FC-E02A-4077-83FF-2DA367B0EA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3858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80C83-63DF-45E9-962B-5CB9BCB7AC92}" type="datetimeFigureOut">
              <a:rPr lang="cs-CZ" smtClean="0"/>
              <a:pPr/>
              <a:t>17. 8. 2021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CA1F0-C57B-4B35-ADDB-63F6544D32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461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568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133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7702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0269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2836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5401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7970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0534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00808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34645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72641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53894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23187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55901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20185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47278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92377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22887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1264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17282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96217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87481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27812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42069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3119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3783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7134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5770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959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1730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9757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5865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 bwMode="ltGray">
          <a:xfrm>
            <a:off x="24" y="6"/>
            <a:ext cx="9143998" cy="3851574"/>
          </a:xfrm>
          <a:prstGeom prst="rect">
            <a:avLst/>
          </a:prstGeom>
          <a:solidFill>
            <a:srgbClr val="233E5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516905"/>
            <a:ext cx="8077200" cy="125501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3524" b="1">
                <a:latin typeface="Calibri" pitchFamily="34" charset="0"/>
              </a:defRPr>
            </a:lvl1pPr>
            <a:extLst/>
          </a:lstStyle>
          <a:p>
            <a:r>
              <a:rPr kumimoji="0" lang="cs-CZ" dirty="0" smtClean="0"/>
              <a:t>Klepnutím lze upravit styl předlohy nadpisů.</a:t>
            </a:r>
            <a:endParaRPr kumimoji="0"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371612"/>
            <a:ext cx="8077200" cy="1124712"/>
          </a:xfrm>
        </p:spPr>
        <p:txBody>
          <a:bodyPr lIns="118872" tIns="0" rIns="45720" bIns="0" anchor="b"/>
          <a:lstStyle>
            <a:lvl1pPr marL="0" indent="0" algn="l">
              <a:buNone/>
              <a:defRPr sz="1500">
                <a:solidFill>
                  <a:srgbClr val="FFFFFF"/>
                </a:solidFill>
                <a:latin typeface="Calibri" pitchFamily="34" charset="0"/>
              </a:defRPr>
            </a:lvl1pPr>
            <a:lvl2pPr marL="342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dirty="0" smtClean="0"/>
              <a:t>Klepnutím lze upravit styl předlohy podnadpisů.</a:t>
            </a:r>
            <a:endParaRPr kumimoji="0"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1" y="4857758"/>
            <a:ext cx="2133601" cy="205741"/>
          </a:xfrm>
          <a:prstGeom prst="rect">
            <a:avLst/>
          </a:prstGeom>
        </p:spPr>
        <p:txBody>
          <a:bodyPr/>
          <a:lstStyle/>
          <a:p>
            <a:fld id="{0D2D591E-A3FD-435A-B319-588C028814F5}" type="datetime1">
              <a:rPr lang="cs-CZ" smtClean="0"/>
              <a:t>17. 8. 2021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851920" y="4857758"/>
            <a:ext cx="4296403" cy="205741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1" y="4857758"/>
            <a:ext cx="2133601" cy="205741"/>
          </a:xfrm>
          <a:prstGeom prst="rect">
            <a:avLst/>
          </a:prstGeom>
        </p:spPr>
        <p:txBody>
          <a:bodyPr/>
          <a:lstStyle/>
          <a:p>
            <a:fld id="{6A18E7D0-CA01-48C3-839C-031DD2A8A773}" type="datetime1">
              <a:rPr lang="cs-CZ" smtClean="0"/>
              <a:t>17. 8. 2021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851920" y="4857758"/>
            <a:ext cx="4296403" cy="205741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37" y="5"/>
            <a:ext cx="45719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8" name="Obdélník 7"/>
          <p:cNvSpPr/>
          <p:nvPr/>
        </p:nvSpPr>
        <p:spPr bwMode="ltGray">
          <a:xfrm>
            <a:off x="6647721" y="5"/>
            <a:ext cx="2514601" cy="51435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31" y="205997"/>
            <a:ext cx="1904999" cy="4388644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199" y="228618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1" y="4857758"/>
            <a:ext cx="2133601" cy="205741"/>
          </a:xfrm>
          <a:prstGeom prst="rect">
            <a:avLst/>
          </a:prstGeom>
        </p:spPr>
        <p:txBody>
          <a:bodyPr/>
          <a:lstStyle/>
          <a:p>
            <a:fld id="{034123F2-7E99-45F1-B9CD-EA404591D10E}" type="datetime1">
              <a:rPr lang="cs-CZ" smtClean="0"/>
              <a:t>17. 8. 2021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604" y="4783114"/>
            <a:ext cx="3836404" cy="273844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7544" y="789558"/>
            <a:ext cx="8740744" cy="3923504"/>
          </a:xfrm>
        </p:spPr>
        <p:txBody>
          <a:bodyPr>
            <a:normAutofit/>
          </a:bodyPr>
          <a:lstStyle>
            <a:lvl1pPr>
              <a:defRPr sz="1600">
                <a:latin typeface="Calibri" pitchFamily="34" charset="0"/>
              </a:defRPr>
            </a:lvl1pPr>
            <a:lvl2pPr>
              <a:defRPr sz="1600">
                <a:solidFill>
                  <a:srgbClr val="0070C0"/>
                </a:solidFill>
                <a:latin typeface="Calibri" pitchFamily="34" charset="0"/>
              </a:defRPr>
            </a:lvl2pPr>
            <a:lvl3pPr>
              <a:defRPr sz="1500">
                <a:latin typeface="Calibri" pitchFamily="34" charset="0"/>
              </a:defRPr>
            </a:lvl3pPr>
            <a:lvl4pPr>
              <a:defRPr sz="1500">
                <a:latin typeface="Calibri" pitchFamily="34" charset="0"/>
              </a:defRPr>
            </a:lvl4pPr>
            <a:lvl5pPr>
              <a:defRPr sz="1500">
                <a:latin typeface="Calibri" pitchFamily="34" charset="0"/>
              </a:defRPr>
            </a:lvl5pPr>
            <a:extLst/>
          </a:lstStyle>
          <a:p>
            <a:pPr lvl="0" eaLnBrk="1" latinLnBrk="0" hangingPunct="1"/>
            <a:r>
              <a:rPr lang="cs-CZ" dirty="0" smtClean="0"/>
              <a:t>Klepnutím lze upravit styly předlohy textu.</a:t>
            </a:r>
          </a:p>
          <a:p>
            <a:pPr lvl="1" eaLnBrk="1" latinLnBrk="0" hangingPunct="1"/>
            <a:r>
              <a:rPr lang="cs-CZ" dirty="0" smtClean="0"/>
              <a:t>Druhá úroveň</a:t>
            </a:r>
          </a:p>
          <a:p>
            <a:pPr lvl="2" eaLnBrk="1" latinLnBrk="0" hangingPunct="1"/>
            <a:r>
              <a:rPr lang="cs-CZ" dirty="0" smtClean="0"/>
              <a:t>Třetí úroveň</a:t>
            </a:r>
          </a:p>
          <a:p>
            <a:pPr lvl="3" eaLnBrk="1" latinLnBrk="0" hangingPunct="1"/>
            <a:r>
              <a:rPr lang="cs-CZ" dirty="0" smtClean="0"/>
              <a:t>Čtvrtá úroveň</a:t>
            </a:r>
          </a:p>
          <a:p>
            <a:pPr lvl="4" eaLnBrk="1" latinLnBrk="0" hangingPunct="1"/>
            <a:r>
              <a:rPr lang="cs-CZ" dirty="0" smtClean="0"/>
              <a:t>Pátá úroveň</a:t>
            </a:r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851920" y="4857758"/>
            <a:ext cx="4296403" cy="205741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 b="1">
                <a:solidFill>
                  <a:srgbClr val="99CCFF"/>
                </a:solidFill>
              </a:defRPr>
            </a:lvl1pPr>
          </a:lstStyle>
          <a:p>
            <a:fld id="{76828697-5D5B-4B66-874D-0DC76F0374D1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97544" y="57153"/>
            <a:ext cx="8740744" cy="567239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4"/>
            <a:ext cx="9144000" cy="1951889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12" name="Obdélník 11"/>
          <p:cNvSpPr/>
          <p:nvPr/>
        </p:nvSpPr>
        <p:spPr bwMode="invGray">
          <a:xfrm>
            <a:off x="0" y="1951905"/>
            <a:ext cx="9144000" cy="34293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9" y="89176"/>
            <a:ext cx="8013192" cy="1227582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3524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78" y="1371625"/>
            <a:ext cx="8022335" cy="514351"/>
          </a:xfrm>
        </p:spPr>
        <p:txBody>
          <a:bodyPr lIns="146304" tIns="0" rIns="45720" bIns="0" anchor="t"/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342865" indent="0">
              <a:buNone/>
              <a:defRPr sz="1348">
                <a:solidFill>
                  <a:schemeClr val="tx1">
                    <a:tint val="75000"/>
                  </a:schemeClr>
                </a:solidFill>
              </a:defRPr>
            </a:lvl2pPr>
            <a:lvl3pPr marL="6857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594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4pPr>
            <a:lvl5pPr marL="1371458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5pPr>
            <a:lvl6pPr marL="1714322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6pPr>
            <a:lvl7pPr marL="2057184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7pPr>
            <a:lvl8pPr marL="2400051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8pPr>
            <a:lvl9pPr marL="2742914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1" y="4857758"/>
            <a:ext cx="2133601" cy="205741"/>
          </a:xfrm>
          <a:prstGeom prst="rect">
            <a:avLst/>
          </a:prstGeom>
        </p:spPr>
        <p:txBody>
          <a:bodyPr/>
          <a:lstStyle/>
          <a:p>
            <a:fld id="{5C9840CB-0A58-42F1-9CB7-45017DC08985}" type="datetime1">
              <a:rPr lang="cs-CZ" smtClean="0"/>
              <a:t>17. 8. 2021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851920" y="4857758"/>
            <a:ext cx="4296403" cy="205741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22" y="1330475"/>
            <a:ext cx="4038600" cy="3467861"/>
          </a:xfrm>
        </p:spPr>
        <p:txBody>
          <a:bodyPr lIns="91440"/>
          <a:lstStyle>
            <a:lvl1pPr>
              <a:defRPr sz="2102"/>
            </a:lvl1pPr>
            <a:lvl2pPr>
              <a:defRPr sz="1800"/>
            </a:lvl2pPr>
            <a:lvl3pPr>
              <a:defRPr sz="1500"/>
            </a:lvl3pPr>
            <a:lvl4pPr>
              <a:defRPr sz="1348"/>
            </a:lvl4pPr>
            <a:lvl5pPr>
              <a:defRPr sz="1348"/>
            </a:lvl5pPr>
            <a:lvl6pPr>
              <a:defRPr sz="1348"/>
            </a:lvl6pPr>
            <a:lvl7pPr>
              <a:defRPr sz="1348"/>
            </a:lvl7pPr>
            <a:lvl8pPr>
              <a:defRPr sz="1348"/>
            </a:lvl8pPr>
            <a:lvl9pPr>
              <a:defRPr sz="1348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24" y="1330475"/>
            <a:ext cx="4038600" cy="3467861"/>
          </a:xfrm>
        </p:spPr>
        <p:txBody>
          <a:bodyPr/>
          <a:lstStyle>
            <a:lvl1pPr>
              <a:defRPr sz="2102"/>
            </a:lvl1pPr>
            <a:lvl2pPr>
              <a:defRPr sz="1800"/>
            </a:lvl2pPr>
            <a:lvl3pPr>
              <a:defRPr sz="1500"/>
            </a:lvl3pPr>
            <a:lvl4pPr>
              <a:defRPr sz="1348"/>
            </a:lvl4pPr>
            <a:lvl5pPr>
              <a:defRPr sz="1348"/>
            </a:lvl5pPr>
            <a:lvl6pPr>
              <a:defRPr sz="1348"/>
            </a:lvl6pPr>
            <a:lvl7pPr>
              <a:defRPr sz="1348"/>
            </a:lvl7pPr>
            <a:lvl8pPr>
              <a:defRPr sz="1348"/>
            </a:lvl8pPr>
            <a:lvl9pPr>
              <a:defRPr sz="1348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1" y="4857758"/>
            <a:ext cx="2133601" cy="205741"/>
          </a:xfrm>
          <a:prstGeom prst="rect">
            <a:avLst/>
          </a:prstGeom>
        </p:spPr>
        <p:txBody>
          <a:bodyPr/>
          <a:lstStyle/>
          <a:p>
            <a:fld id="{81081D98-C087-401E-AEB9-0BDD6AFD67E1}" type="datetime1">
              <a:rPr lang="cs-CZ" smtClean="0"/>
              <a:t>17. 8. 2021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851920" y="4857758"/>
            <a:ext cx="4296403" cy="205741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18" y="1274256"/>
            <a:ext cx="4040189" cy="536516"/>
          </a:xfrm>
        </p:spPr>
        <p:txBody>
          <a:bodyPr lIns="146304" anchor="ctr"/>
          <a:lstStyle>
            <a:lvl1pPr marL="0" indent="0">
              <a:buNone/>
              <a:defRPr sz="1725" b="1" cap="all" baseline="0"/>
            </a:lvl1pPr>
            <a:lvl2pPr marL="342865" indent="0">
              <a:buNone/>
              <a:defRPr sz="1500" b="1"/>
            </a:lvl2pPr>
            <a:lvl3pPr marL="685730" indent="0">
              <a:buNone/>
              <a:defRPr sz="1348" b="1"/>
            </a:lvl3pPr>
            <a:lvl4pPr marL="1028594" indent="0">
              <a:buNone/>
              <a:defRPr sz="1200" b="1"/>
            </a:lvl4pPr>
            <a:lvl5pPr marL="1371458" indent="0">
              <a:buNone/>
              <a:defRPr sz="1200" b="1"/>
            </a:lvl5pPr>
            <a:lvl6pPr marL="1714322" indent="0">
              <a:buNone/>
              <a:defRPr sz="1200" b="1"/>
            </a:lvl6pPr>
            <a:lvl7pPr marL="2057184" indent="0">
              <a:buNone/>
              <a:defRPr sz="1200" b="1"/>
            </a:lvl7pPr>
            <a:lvl8pPr marL="2400051" indent="0">
              <a:buNone/>
              <a:defRPr sz="1200" b="1"/>
            </a:lvl8pPr>
            <a:lvl9pPr marL="2742914" indent="0">
              <a:buNone/>
              <a:defRPr sz="12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18" y="1837144"/>
            <a:ext cx="4040189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48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55" y="1274256"/>
            <a:ext cx="4041776" cy="536516"/>
          </a:xfrm>
        </p:spPr>
        <p:txBody>
          <a:bodyPr lIns="146304" anchor="ctr"/>
          <a:lstStyle>
            <a:lvl1pPr marL="0" indent="0">
              <a:buNone/>
              <a:defRPr sz="1725" b="1" cap="all" baseline="0"/>
            </a:lvl1pPr>
            <a:lvl2pPr marL="342865" indent="0">
              <a:buNone/>
              <a:defRPr sz="1500" b="1"/>
            </a:lvl2pPr>
            <a:lvl3pPr marL="685730" indent="0">
              <a:buNone/>
              <a:defRPr sz="1348" b="1"/>
            </a:lvl3pPr>
            <a:lvl4pPr marL="1028594" indent="0">
              <a:buNone/>
              <a:defRPr sz="1200" b="1"/>
            </a:lvl4pPr>
            <a:lvl5pPr marL="1371458" indent="0">
              <a:buNone/>
              <a:defRPr sz="1200" b="1"/>
            </a:lvl5pPr>
            <a:lvl6pPr marL="1714322" indent="0">
              <a:buNone/>
              <a:defRPr sz="1200" b="1"/>
            </a:lvl6pPr>
            <a:lvl7pPr marL="2057184" indent="0">
              <a:buNone/>
              <a:defRPr sz="1200" b="1"/>
            </a:lvl7pPr>
            <a:lvl8pPr marL="2400051" indent="0">
              <a:buNone/>
              <a:defRPr sz="1200" b="1"/>
            </a:lvl8pPr>
            <a:lvl9pPr marL="2742914" indent="0">
              <a:buNone/>
              <a:defRPr sz="12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55" y="1837144"/>
            <a:ext cx="4041776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48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57201" y="4857758"/>
            <a:ext cx="2133601" cy="205741"/>
          </a:xfrm>
          <a:prstGeom prst="rect">
            <a:avLst/>
          </a:prstGeom>
        </p:spPr>
        <p:txBody>
          <a:bodyPr/>
          <a:lstStyle/>
          <a:p>
            <a:fld id="{51217526-1FE9-41C1-8A4D-5A62CB3B598B}" type="datetime1">
              <a:rPr lang="cs-CZ" smtClean="0"/>
              <a:t>17. 8. 2021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851920" y="4857758"/>
            <a:ext cx="4296403" cy="205741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1" y="4857758"/>
            <a:ext cx="2133601" cy="205741"/>
          </a:xfrm>
          <a:prstGeom prst="rect">
            <a:avLst/>
          </a:prstGeom>
        </p:spPr>
        <p:txBody>
          <a:bodyPr/>
          <a:lstStyle/>
          <a:p>
            <a:fld id="{3266FE21-B20D-4B7B-8E0F-E23BEF874D33}" type="datetime1">
              <a:rPr lang="cs-CZ" smtClean="0"/>
              <a:t>17. 8. 2021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851920" y="4857758"/>
            <a:ext cx="4296403" cy="205741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57201" y="4857758"/>
            <a:ext cx="2133601" cy="205741"/>
          </a:xfrm>
          <a:prstGeom prst="rect">
            <a:avLst/>
          </a:prstGeom>
        </p:spPr>
        <p:txBody>
          <a:bodyPr/>
          <a:lstStyle/>
          <a:p>
            <a:fld id="{01BFA798-00F9-4D34-95A3-7061730986FA}" type="datetime1">
              <a:rPr lang="cs-CZ" smtClean="0"/>
              <a:t>17. 8. 2021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851920" y="4857758"/>
            <a:ext cx="4296403" cy="205741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40" y="114321"/>
            <a:ext cx="2523744" cy="733807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15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81" y="1307374"/>
            <a:ext cx="5920642" cy="3419164"/>
          </a:xfrm>
        </p:spPr>
        <p:txBody>
          <a:bodyPr/>
          <a:lstStyle>
            <a:lvl1pPr>
              <a:defRPr sz="2400"/>
            </a:lvl1pPr>
            <a:lvl2pPr>
              <a:defRPr sz="2102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46" y="1297531"/>
            <a:ext cx="2468881" cy="3429001"/>
          </a:xfrm>
        </p:spPr>
        <p:txBody>
          <a:bodyPr/>
          <a:lstStyle>
            <a:lvl1pPr marL="0" indent="0">
              <a:buNone/>
              <a:defRPr sz="1048"/>
            </a:lvl1pPr>
            <a:lvl2pPr marL="342865" indent="0">
              <a:buNone/>
              <a:defRPr sz="900"/>
            </a:lvl2pPr>
            <a:lvl3pPr marL="685730" indent="0">
              <a:buNone/>
              <a:defRPr sz="753"/>
            </a:lvl3pPr>
            <a:lvl4pPr marL="1028594" indent="0">
              <a:buNone/>
              <a:defRPr sz="677"/>
            </a:lvl4pPr>
            <a:lvl5pPr marL="1371458" indent="0">
              <a:buNone/>
              <a:defRPr sz="677"/>
            </a:lvl5pPr>
            <a:lvl6pPr marL="1714322" indent="0">
              <a:buNone/>
              <a:defRPr sz="677"/>
            </a:lvl6pPr>
            <a:lvl7pPr marL="2057184" indent="0">
              <a:buNone/>
              <a:defRPr sz="677"/>
            </a:lvl7pPr>
            <a:lvl8pPr marL="2400051" indent="0">
              <a:buNone/>
              <a:defRPr sz="677"/>
            </a:lvl8pPr>
            <a:lvl9pPr marL="2742914" indent="0">
              <a:buNone/>
              <a:defRPr sz="677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1" y="4857758"/>
            <a:ext cx="2133601" cy="205741"/>
          </a:xfrm>
          <a:prstGeom prst="rect">
            <a:avLst/>
          </a:prstGeom>
        </p:spPr>
        <p:txBody>
          <a:bodyPr/>
          <a:lstStyle/>
          <a:p>
            <a:fld id="{B08BE041-8ED6-4C83-9B16-E9C02E0E0D1A}" type="datetime1">
              <a:rPr lang="cs-CZ" smtClean="0"/>
              <a:t>17. 8. 2021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851920" y="4857758"/>
            <a:ext cx="4296403" cy="205741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49" y="16"/>
            <a:ext cx="45719" cy="1090423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9" name="Obdélník 8"/>
          <p:cNvSpPr/>
          <p:nvPr/>
        </p:nvSpPr>
        <p:spPr bwMode="invGray">
          <a:xfrm>
            <a:off x="2855749" y="16"/>
            <a:ext cx="45719" cy="1090423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600" y="116608"/>
            <a:ext cx="2525151" cy="733807"/>
          </a:xfrm>
        </p:spPr>
        <p:txBody>
          <a:bodyPr lIns="73152" bIns="0" anchor="b">
            <a:sp3d prstMaterial="matte"/>
          </a:bodyPr>
          <a:lstStyle>
            <a:lvl1pPr algn="l">
              <a:defRPr sz="15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15" y="1113622"/>
            <a:ext cx="6247397" cy="4029895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865" indent="0">
              <a:buNone/>
              <a:defRPr sz="2102"/>
            </a:lvl2pPr>
            <a:lvl3pPr marL="685730" indent="0">
              <a:buNone/>
              <a:defRPr sz="1800"/>
            </a:lvl3pPr>
            <a:lvl4pPr marL="1028594" indent="0">
              <a:buNone/>
              <a:defRPr sz="1500"/>
            </a:lvl4pPr>
            <a:lvl5pPr marL="1371458" indent="0">
              <a:buNone/>
              <a:defRPr sz="1500"/>
            </a:lvl5pPr>
            <a:lvl6pPr marL="1714322" indent="0">
              <a:buNone/>
              <a:defRPr sz="1500"/>
            </a:lvl6pPr>
            <a:lvl7pPr marL="2057184" indent="0">
              <a:buNone/>
              <a:defRPr sz="1500"/>
            </a:lvl7pPr>
            <a:lvl8pPr marL="2400051" indent="0">
              <a:buNone/>
              <a:defRPr sz="1500"/>
            </a:lvl8pPr>
            <a:lvl9pPr marL="2742914" indent="0">
              <a:buNone/>
              <a:defRPr sz="1500"/>
            </a:lvl9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6" y="1296174"/>
            <a:ext cx="2468881" cy="3429001"/>
          </a:xfrm>
        </p:spPr>
        <p:txBody>
          <a:bodyPr/>
          <a:lstStyle>
            <a:lvl1pPr marL="0" indent="0">
              <a:buNone/>
              <a:defRPr sz="1048"/>
            </a:lvl1pPr>
            <a:lvl2pPr marL="342865" indent="0">
              <a:buNone/>
              <a:defRPr sz="900"/>
            </a:lvl2pPr>
            <a:lvl3pPr marL="685730" indent="0">
              <a:buNone/>
              <a:defRPr sz="753"/>
            </a:lvl3pPr>
            <a:lvl4pPr marL="1028594" indent="0">
              <a:buNone/>
              <a:defRPr sz="677"/>
            </a:lvl4pPr>
            <a:lvl5pPr marL="1371458" indent="0">
              <a:buNone/>
              <a:defRPr sz="677"/>
            </a:lvl5pPr>
            <a:lvl6pPr marL="1714322" indent="0">
              <a:buNone/>
              <a:defRPr sz="677"/>
            </a:lvl6pPr>
            <a:lvl7pPr marL="2057184" indent="0">
              <a:buNone/>
              <a:defRPr sz="677"/>
            </a:lvl7pPr>
            <a:lvl8pPr marL="2400051" indent="0">
              <a:buNone/>
              <a:defRPr sz="677"/>
            </a:lvl8pPr>
            <a:lvl9pPr marL="2742914" indent="0">
              <a:buNone/>
              <a:defRPr sz="677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7" y="877837"/>
            <a:ext cx="2523744" cy="150877"/>
          </a:xfrm>
          <a:prstGeom prst="rect">
            <a:avLst/>
          </a:prstGeom>
        </p:spPr>
        <p:txBody>
          <a:bodyPr/>
          <a:lstStyle/>
          <a:p>
            <a:fld id="{D22BE2A6-E952-499C-99D7-33CA7C32DB6E}" type="datetime1">
              <a:rPr lang="cs-CZ" smtClean="0"/>
              <a:t>17. 8. 2021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49" y="5"/>
            <a:ext cx="45719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9" name="Obdélník 8"/>
          <p:cNvSpPr/>
          <p:nvPr/>
        </p:nvSpPr>
        <p:spPr bwMode="invGray">
          <a:xfrm>
            <a:off x="2855749" y="5"/>
            <a:ext cx="45719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14" y="877837"/>
            <a:ext cx="5193793" cy="1508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30" y="877837"/>
            <a:ext cx="733863" cy="150877"/>
          </a:xfrm>
        </p:spPr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 bwMode="ltGray">
          <a:xfrm>
            <a:off x="1" y="4742702"/>
            <a:ext cx="9143998" cy="400798"/>
          </a:xfrm>
          <a:prstGeom prst="rect">
            <a:avLst/>
          </a:prstGeom>
          <a:solidFill>
            <a:srgbClr val="233E5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7" name="Obdélník 6"/>
          <p:cNvSpPr/>
          <p:nvPr/>
        </p:nvSpPr>
        <p:spPr bwMode="ltGray">
          <a:xfrm>
            <a:off x="24" y="6"/>
            <a:ext cx="9143998" cy="624386"/>
          </a:xfrm>
          <a:prstGeom prst="rect">
            <a:avLst/>
          </a:prstGeom>
          <a:solidFill>
            <a:srgbClr val="233E5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97518" y="57153"/>
            <a:ext cx="8740746" cy="489373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cs-CZ" dirty="0" smtClean="0"/>
              <a:t>Klepnutím lze upravit styl předlohy nadpisů.</a:t>
            </a:r>
            <a:endParaRPr kumimoji="0"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97518" y="726545"/>
            <a:ext cx="8740746" cy="396044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cs-CZ" dirty="0" smtClean="0"/>
              <a:t>Klepnutím lze upravit styly předlohy textu.</a:t>
            </a:r>
          </a:p>
          <a:p>
            <a:pPr lvl="1" eaLnBrk="1" latinLnBrk="0" hangingPunct="1"/>
            <a:r>
              <a:rPr kumimoji="0" lang="cs-CZ" dirty="0" smtClean="0"/>
              <a:t>Druhá úroveň</a:t>
            </a:r>
          </a:p>
          <a:p>
            <a:pPr lvl="2" eaLnBrk="1" latinLnBrk="0" hangingPunct="1"/>
            <a:r>
              <a:rPr kumimoji="0" lang="cs-CZ" dirty="0" smtClean="0"/>
              <a:t>Třetí úroveň</a:t>
            </a:r>
          </a:p>
          <a:p>
            <a:pPr lvl="3" eaLnBrk="1" latinLnBrk="0" hangingPunct="1"/>
            <a:r>
              <a:rPr kumimoji="0" lang="cs-CZ" dirty="0" smtClean="0"/>
              <a:t>Čtvrtá úroveň</a:t>
            </a:r>
          </a:p>
          <a:p>
            <a:pPr lvl="4" eaLnBrk="1" latinLnBrk="0" hangingPunct="1"/>
            <a:r>
              <a:rPr kumimoji="0" lang="cs-CZ" dirty="0" smtClean="0"/>
              <a:t>Pátá úroveň</a:t>
            </a:r>
            <a:endParaRPr kumimoji="0"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400" y="4857758"/>
            <a:ext cx="733863" cy="205741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</a:defRPr>
            </a:lvl1pPr>
            <a:extLst/>
          </a:lstStyle>
          <a:p>
            <a:fld id="{76828697-5D5B-4B66-874D-0DC76F0374D1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Zástupný symbol pro nadpis 1"/>
          <p:cNvSpPr txBox="1">
            <a:spLocks/>
          </p:cNvSpPr>
          <p:nvPr userDrawn="1"/>
        </p:nvSpPr>
        <p:spPr>
          <a:xfrm>
            <a:off x="197517" y="4818681"/>
            <a:ext cx="7884873" cy="324819"/>
          </a:xfrm>
          <a:prstGeom prst="rect">
            <a:avLst/>
          </a:prstGeom>
        </p:spPr>
        <p:txBody>
          <a:bodyPr vert="horz" lIns="57150" rIns="28575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b="1" kern="120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extLst/>
          </a:lstStyle>
          <a:p>
            <a:pPr defTabSz="571500"/>
            <a:r>
              <a:rPr lang="cs-CZ" sz="1400" b="0" dirty="0" smtClean="0">
                <a:solidFill>
                  <a:srgbClr val="99CCFF"/>
                </a:solidFill>
              </a:rPr>
              <a:t>Princip práce počítače, 2. stupeň ZŠ, 6.</a:t>
            </a:r>
            <a:r>
              <a:rPr lang="cs-CZ" sz="1400" b="0" baseline="0" dirty="0" smtClean="0">
                <a:solidFill>
                  <a:srgbClr val="99CCFF"/>
                </a:solidFill>
              </a:rPr>
              <a:t>–7. třída</a:t>
            </a:r>
            <a:endParaRPr lang="cs-CZ" sz="1400" b="0" dirty="0" smtClean="0">
              <a:solidFill>
                <a:srgbClr val="99CC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2700" b="1" kern="1200">
          <a:solidFill>
            <a:schemeClr val="bg1"/>
          </a:solidFill>
          <a:effectLst/>
          <a:latin typeface="Calibri" pitchFamily="34" charset="0"/>
          <a:ea typeface="+mj-ea"/>
          <a:cs typeface="+mj-cs"/>
        </a:defRPr>
      </a:lvl1pPr>
      <a:extLst/>
    </p:titleStyle>
    <p:bodyStyle>
      <a:lvl1pPr marL="329150" indent="-240006" algn="l" rtl="0" eaLnBrk="1" latinLnBrk="0" hangingPunct="1">
        <a:spcBef>
          <a:spcPts val="0"/>
        </a:spcBef>
        <a:buClr>
          <a:schemeClr val="accent1"/>
        </a:buClr>
        <a:buSzPct val="80000"/>
        <a:buFontTx/>
        <a:buBlip>
          <a:blip r:embed="rId13"/>
        </a:buBlip>
        <a:defRPr kumimoji="0" sz="2102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548582" indent="-205718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18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747445" indent="-17143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15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912019" indent="-137149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1348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069735" indent="-137149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1348" kern="1200" smtClean="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220597" indent="-137149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458" indent="-137149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348" kern="1200">
          <a:solidFill>
            <a:schemeClr val="tx1"/>
          </a:solidFill>
          <a:latin typeface="+mn-lt"/>
          <a:ea typeface="+mn-ea"/>
          <a:cs typeface="+mn-cs"/>
        </a:defRPr>
      </a:lvl7pPr>
      <a:lvl8pPr marL="1522316" indent="-137149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348" kern="1200">
          <a:solidFill>
            <a:schemeClr val="tx1"/>
          </a:solidFill>
          <a:latin typeface="+mn-lt"/>
          <a:ea typeface="+mn-ea"/>
          <a:cs typeface="+mn-cs"/>
        </a:defRPr>
      </a:lvl8pPr>
      <a:lvl9pPr marL="1673176" indent="-137149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348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opocitacich.cz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g"/><Relationship Id="rId5" Type="http://schemas.openxmlformats.org/officeDocument/2006/relationships/image" Target="../media/image48.gif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2.jpeg"/><Relationship Id="rId5" Type="http://schemas.openxmlformats.org/officeDocument/2006/relationships/image" Target="../media/image7.png"/><Relationship Id="rId10" Type="http://schemas.openxmlformats.org/officeDocument/2006/relationships/image" Target="../media/image11.jpe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opocitacich.cz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openphoto.net/gallery/index.html" TargetMode="External"/><Relationship Id="rId2" Type="http://schemas.openxmlformats.org/officeDocument/2006/relationships/hyperlink" Target="http://www.pixabay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pocitacich.cz/" TargetMode="External"/><Relationship Id="rId4" Type="http://schemas.openxmlformats.org/officeDocument/2006/relationships/hyperlink" Target="https://commons.wikimedia.org/wiki/Main_Page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/>
          <p:nvPr/>
        </p:nvSpPr>
        <p:spPr>
          <a:xfrm>
            <a:off x="0" y="3795886"/>
            <a:ext cx="9144000" cy="134761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486417" y="555526"/>
            <a:ext cx="3365503" cy="1359218"/>
          </a:xfrm>
          <a:prstGeom prst="rect">
            <a:avLst/>
          </a:prstGeom>
        </p:spPr>
        <p:txBody>
          <a:bodyPr vert="horz" lIns="68572" tIns="0" rIns="34286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extLst/>
          </a:lstStyle>
          <a:p>
            <a:pPr>
              <a:lnSpc>
                <a:spcPct val="90000"/>
              </a:lnSpc>
            </a:pPr>
            <a:r>
              <a:rPr lang="cs-CZ" sz="4000" dirty="0">
                <a:solidFill>
                  <a:schemeClr val="bg1"/>
                </a:solidFill>
              </a:rPr>
              <a:t>Princip práce počítače</a:t>
            </a:r>
            <a:endParaRPr lang="cs-CZ" sz="4000" dirty="0">
              <a:solidFill>
                <a:schemeClr val="bg1"/>
              </a:solidFill>
            </a:endParaRPr>
          </a:p>
        </p:txBody>
      </p:sp>
      <p:sp>
        <p:nvSpPr>
          <p:cNvPr id="13" name="Podnadpis 2"/>
          <p:cNvSpPr txBox="1">
            <a:spLocks/>
          </p:cNvSpPr>
          <p:nvPr/>
        </p:nvSpPr>
        <p:spPr>
          <a:xfrm>
            <a:off x="4876822" y="2490807"/>
            <a:ext cx="3691942" cy="801023"/>
          </a:xfrm>
          <a:prstGeom prst="rect">
            <a:avLst/>
          </a:prstGeom>
        </p:spPr>
        <p:txBody>
          <a:bodyPr vert="horz" lIns="89143" tIns="0" rIns="34286" bIns="0" rtlCol="0" anchor="t">
            <a:normAutofit/>
          </a:bodyPr>
          <a:lstStyle/>
          <a:p>
            <a:pPr>
              <a:buClr>
                <a:schemeClr val="accent1"/>
              </a:buClr>
              <a:buSzPct val="80000"/>
              <a:defRPr/>
            </a:pPr>
            <a:r>
              <a:rPr lang="cs-CZ" sz="2000" b="1" dirty="0" smtClean="0">
                <a:solidFill>
                  <a:srgbClr val="FFFFFF"/>
                </a:solidFill>
                <a:latin typeface="Calibri" pitchFamily="34" charset="0"/>
              </a:rPr>
              <a:t>Ing</a:t>
            </a:r>
            <a:r>
              <a:rPr lang="cs-CZ" sz="2000" b="1" dirty="0">
                <a:solidFill>
                  <a:srgbClr val="FFFFFF"/>
                </a:solidFill>
                <a:latin typeface="Calibri" pitchFamily="34" charset="0"/>
              </a:rPr>
              <a:t>. Pavel </a:t>
            </a:r>
            <a:r>
              <a:rPr lang="cs-CZ" sz="2000" b="1" dirty="0" smtClean="0">
                <a:solidFill>
                  <a:srgbClr val="FFFFFF"/>
                </a:solidFill>
                <a:latin typeface="Calibri" pitchFamily="34" charset="0"/>
              </a:rPr>
              <a:t>Roubal</a:t>
            </a:r>
          </a:p>
          <a:p>
            <a:pPr>
              <a:buClr>
                <a:schemeClr val="accent1"/>
              </a:buClr>
              <a:buSzPct val="80000"/>
              <a:defRPr/>
            </a:pPr>
            <a:r>
              <a:rPr lang="cs-CZ" sz="2000" b="1" dirty="0">
                <a:solidFill>
                  <a:srgbClr val="FFFFFF"/>
                </a:solidFill>
                <a:latin typeface="Calibri" pitchFamily="34" charset="0"/>
                <a:hlinkClick r:id="rId2"/>
              </a:rPr>
              <a:t>https://opocitacich.cz</a:t>
            </a:r>
            <a:r>
              <a:rPr lang="cs-CZ" sz="2000" b="1" dirty="0" smtClean="0">
                <a:solidFill>
                  <a:srgbClr val="FFFFFF"/>
                </a:solidFill>
                <a:latin typeface="Calibri" pitchFamily="34" charset="0"/>
                <a:hlinkClick r:id="rId2"/>
              </a:rPr>
              <a:t>/</a:t>
            </a:r>
            <a:r>
              <a:rPr lang="cs-CZ" sz="2000" b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endParaRPr lang="cs-CZ" sz="20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67544" y="2283718"/>
            <a:ext cx="3528392" cy="288032"/>
          </a:xfrm>
          <a:prstGeom prst="rect">
            <a:avLst/>
          </a:prstGeom>
        </p:spPr>
        <p:txBody>
          <a:bodyPr vert="horz" lIns="68572" tIns="0" rIns="34286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extLst/>
          </a:lstStyle>
          <a:p>
            <a:r>
              <a:rPr lang="cs-CZ" sz="1800" b="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Vzdělávací oblast</a:t>
            </a:r>
            <a:endParaRPr lang="cs-CZ" sz="900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Podnadpis 2"/>
          <p:cNvSpPr txBox="1">
            <a:spLocks/>
          </p:cNvSpPr>
          <p:nvPr/>
        </p:nvSpPr>
        <p:spPr>
          <a:xfrm>
            <a:off x="251521" y="3867894"/>
            <a:ext cx="8640960" cy="1090323"/>
          </a:xfrm>
          <a:prstGeom prst="rect">
            <a:avLst/>
          </a:prstGeom>
        </p:spPr>
        <p:txBody>
          <a:bodyPr vert="horz" lIns="89143" tIns="0" rIns="34286" bIns="0" rtlCol="0" anchor="b">
            <a:noAutofit/>
          </a:bodyPr>
          <a:lstStyle/>
          <a:p>
            <a:pPr algn="ctr">
              <a:buClr>
                <a:schemeClr val="accent1"/>
              </a:buClr>
              <a:buSzPct val="80000"/>
              <a:defRPr/>
            </a:pPr>
            <a:r>
              <a:rPr lang="cs-CZ" sz="4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DIGITÁLNÍ TECHNOLOGIE</a:t>
            </a:r>
            <a:endParaRPr lang="cs-CZ" sz="44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algn="ctr">
              <a:buClr>
                <a:schemeClr val="accent1"/>
              </a:buClr>
              <a:buSzPct val="80000"/>
              <a:defRPr/>
            </a:pPr>
            <a:r>
              <a:rPr lang="cs-CZ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2. stupeň ZŠ – 6.–7. třída</a:t>
            </a:r>
            <a:endParaRPr lang="cs-CZ" sz="2000" b="1" dirty="0">
              <a:solidFill>
                <a:schemeClr val="accent3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14" name="Podnadpis 2"/>
          <p:cNvSpPr txBox="1">
            <a:spLocks/>
          </p:cNvSpPr>
          <p:nvPr/>
        </p:nvSpPr>
        <p:spPr>
          <a:xfrm>
            <a:off x="144054" y="3795886"/>
            <a:ext cx="8855899" cy="370243"/>
          </a:xfrm>
          <a:prstGeom prst="rect">
            <a:avLst/>
          </a:prstGeom>
        </p:spPr>
        <p:txBody>
          <a:bodyPr vert="horz" lIns="89143" tIns="0" rIns="34286" bIns="0" rtlCol="0" anchor="b">
            <a:normAutofit/>
          </a:bodyPr>
          <a:lstStyle/>
          <a:p>
            <a:pPr algn="ctr">
              <a:buClr>
                <a:schemeClr val="accent1"/>
              </a:buClr>
              <a:buSzPct val="80000"/>
              <a:defRPr/>
            </a:pPr>
            <a:endParaRPr lang="cs-CZ" sz="1600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sp>
        <p:nvSpPr>
          <p:cNvPr id="15" name="Nadpis 1"/>
          <p:cNvSpPr txBox="1">
            <a:spLocks/>
          </p:cNvSpPr>
          <p:nvPr/>
        </p:nvSpPr>
        <p:spPr>
          <a:xfrm>
            <a:off x="521540" y="206898"/>
            <a:ext cx="1489066" cy="316741"/>
          </a:xfrm>
          <a:prstGeom prst="rect">
            <a:avLst/>
          </a:prstGeom>
        </p:spPr>
        <p:txBody>
          <a:bodyPr vert="horz" lIns="68572" tIns="0" rIns="34286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extLst/>
          </a:lstStyle>
          <a:p>
            <a:endParaRPr lang="cs-CZ" sz="900" b="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9616" y="-20538"/>
            <a:ext cx="4267177" cy="2090916"/>
          </a:xfrm>
          <a:prstGeom prst="rect">
            <a:avLst/>
          </a:prstGeom>
          <a:ln>
            <a:noFill/>
          </a:ln>
        </p:spPr>
      </p:pic>
      <p:sp>
        <p:nvSpPr>
          <p:cNvPr id="19" name="Nadpis 1"/>
          <p:cNvSpPr txBox="1">
            <a:spLocks/>
          </p:cNvSpPr>
          <p:nvPr/>
        </p:nvSpPr>
        <p:spPr>
          <a:xfrm>
            <a:off x="467544" y="2536152"/>
            <a:ext cx="3528392" cy="899694"/>
          </a:xfrm>
          <a:prstGeom prst="rect">
            <a:avLst/>
          </a:prstGeom>
        </p:spPr>
        <p:txBody>
          <a:bodyPr vert="horz" lIns="68572" tIns="0" rIns="34286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extLst/>
          </a:lstStyle>
          <a:p>
            <a:r>
              <a:rPr lang="cs-CZ" sz="4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INFORMATIKA</a:t>
            </a:r>
            <a:endParaRPr lang="cs-CZ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" name="Obrázek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9617" y="-20538"/>
            <a:ext cx="4267175" cy="209091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838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4499992" y="627534"/>
            <a:ext cx="4644008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497" y="699542"/>
            <a:ext cx="4154352" cy="4034915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400" b="1" dirty="0" smtClean="0">
                <a:solidFill>
                  <a:srgbClr val="0070C0"/>
                </a:solidFill>
              </a:rPr>
              <a:t>Na počítači (tabletu, mobilu) využíváme programy</a:t>
            </a:r>
            <a:r>
              <a:rPr lang="cs-CZ" sz="1400" b="1" dirty="0" smtClean="0"/>
              <a:t> </a:t>
            </a:r>
            <a:r>
              <a:rPr lang="cs-CZ" sz="1400" b="1" dirty="0" smtClean="0">
                <a:solidFill>
                  <a:srgbClr val="0070C0"/>
                </a:solidFill>
              </a:rPr>
              <a:t>(aplikace). </a:t>
            </a:r>
            <a:r>
              <a:rPr lang="cs-CZ" sz="1400" dirty="0" smtClean="0"/>
              <a:t>To už dobře víme.</a:t>
            </a:r>
          </a:p>
          <a:p>
            <a:pPr marL="215979" indent="-215979">
              <a:spcBef>
                <a:spcPts val="600"/>
              </a:spcBef>
            </a:pPr>
            <a:r>
              <a:rPr lang="cs-CZ" sz="1400" dirty="0" smtClean="0"/>
              <a:t>Spuštění programu na tabletu či mobilu je velmi jednoduché. </a:t>
            </a:r>
            <a:endParaRPr lang="cs-CZ" sz="1400" dirty="0"/>
          </a:p>
          <a:p>
            <a:pPr marL="215979" indent="-215979">
              <a:spcBef>
                <a:spcPts val="600"/>
              </a:spcBef>
            </a:pPr>
            <a:endParaRPr lang="cs-CZ" sz="1400" dirty="0" smtClean="0"/>
          </a:p>
          <a:p>
            <a:pPr marL="215979" indent="-215979">
              <a:spcBef>
                <a:spcPts val="600"/>
              </a:spcBef>
            </a:pPr>
            <a:endParaRPr lang="cs-CZ" sz="1400" dirty="0"/>
          </a:p>
          <a:p>
            <a:pPr marL="215979" indent="-215979">
              <a:spcBef>
                <a:spcPts val="600"/>
              </a:spcBef>
            </a:pPr>
            <a:endParaRPr lang="cs-CZ" sz="1400" dirty="0" smtClean="0"/>
          </a:p>
          <a:p>
            <a:pPr marL="215979" indent="-215979">
              <a:spcBef>
                <a:spcPts val="600"/>
              </a:spcBef>
            </a:pPr>
            <a:r>
              <a:rPr lang="cs-CZ" sz="1400" dirty="0" smtClean="0"/>
              <a:t>Program se během okamžiku </a:t>
            </a:r>
            <a:r>
              <a:rPr lang="cs-CZ" sz="1400" b="1" dirty="0" smtClean="0"/>
              <a:t>spustí</a:t>
            </a:r>
            <a:r>
              <a:rPr lang="cs-CZ" sz="1400" dirty="0" smtClean="0"/>
              <a:t> – objeví se na obrazovce mobilu. </a:t>
            </a:r>
          </a:p>
          <a:p>
            <a:pPr marL="0" indent="0">
              <a:spcBef>
                <a:spcPts val="600"/>
              </a:spcBef>
              <a:buNone/>
            </a:pPr>
            <a:endParaRPr lang="cs-CZ" sz="1400" dirty="0"/>
          </a:p>
          <a:p>
            <a:pPr marL="215979" indent="-215979">
              <a:spcBef>
                <a:spcPts val="600"/>
              </a:spcBef>
            </a:pPr>
            <a:endParaRPr lang="cs-CZ" sz="1400" dirty="0" smtClean="0"/>
          </a:p>
          <a:p>
            <a:pPr marL="215979" indent="-215979">
              <a:spcBef>
                <a:spcPts val="600"/>
              </a:spcBef>
            </a:pPr>
            <a:endParaRPr lang="cs-CZ" sz="1400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Spuštění </a:t>
            </a:r>
            <a:r>
              <a:rPr lang="cs-CZ" dirty="0"/>
              <a:t>programu – </a:t>
            </a:r>
            <a:r>
              <a:rPr lang="cs-CZ" dirty="0" smtClean="0"/>
              <a:t>tablet, mobil</a:t>
            </a:r>
            <a:endParaRPr lang="cs-CZ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9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261175" y="1832506"/>
            <a:ext cx="3878777" cy="523220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sz="1400" dirty="0" smtClean="0"/>
              <a:t>Prstem </a:t>
            </a:r>
            <a:r>
              <a:rPr lang="cs-CZ" sz="1400" b="1" dirty="0" smtClean="0"/>
              <a:t>klepneme na ikonu </a:t>
            </a:r>
            <a:r>
              <a:rPr lang="cs-CZ" sz="1400" dirty="0" smtClean="0"/>
              <a:t>(tlačítko, obrázek) programu, který chceme spustit.</a:t>
            </a:r>
            <a:endParaRPr lang="cs-CZ" sz="1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772799"/>
            <a:ext cx="1548000" cy="3182002"/>
          </a:xfrm>
          <a:prstGeom prst="rect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096" y="771235"/>
            <a:ext cx="1547999" cy="3181999"/>
          </a:xfrm>
          <a:prstGeom prst="rect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2736304"/>
            <a:ext cx="1128973" cy="177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15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xit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496" y="699542"/>
            <a:ext cx="4752528" cy="4034915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400" dirty="0" smtClean="0"/>
              <a:t>Co se děje v počítači, když </a:t>
            </a:r>
            <a:r>
              <a:rPr lang="cs-CZ" sz="1400" b="1" dirty="0" smtClean="0"/>
              <a:t>poklepeme na program</a:t>
            </a:r>
            <a:r>
              <a:rPr lang="cs-CZ" sz="1400" dirty="0" smtClean="0"/>
              <a:t>, tedy dáme pokyn k jeho </a:t>
            </a:r>
            <a:r>
              <a:rPr lang="cs-CZ" sz="1400" b="1" dirty="0" smtClean="0">
                <a:solidFill>
                  <a:srgbClr val="0070C0"/>
                </a:solidFill>
              </a:rPr>
              <a:t>spuštění</a:t>
            </a:r>
            <a:r>
              <a:rPr lang="cs-CZ" sz="1400" dirty="0" smtClean="0"/>
              <a:t>?</a:t>
            </a:r>
            <a:endParaRPr lang="cs-CZ" sz="1400" dirty="0"/>
          </a:p>
          <a:p>
            <a:pPr marL="215979" indent="-215979">
              <a:spcBef>
                <a:spcPts val="600"/>
              </a:spcBef>
            </a:pPr>
            <a:endParaRPr lang="cs-CZ" sz="1400" dirty="0" smtClean="0"/>
          </a:p>
          <a:p>
            <a:pPr marL="215979" indent="-215979">
              <a:spcBef>
                <a:spcPts val="600"/>
              </a:spcBef>
            </a:pPr>
            <a:endParaRPr lang="cs-CZ" sz="1400" dirty="0"/>
          </a:p>
          <a:p>
            <a:pPr marL="215979" indent="-215979">
              <a:spcBef>
                <a:spcPts val="600"/>
              </a:spcBef>
            </a:pPr>
            <a:endParaRPr lang="cs-CZ" sz="1400" dirty="0" smtClean="0"/>
          </a:p>
          <a:p>
            <a:pPr marL="215979" indent="-215979">
              <a:spcBef>
                <a:spcPts val="600"/>
              </a:spcBef>
            </a:pPr>
            <a:r>
              <a:rPr lang="cs-CZ" sz="1400" dirty="0" smtClean="0"/>
              <a:t>Program je v době, kdy </a:t>
            </a:r>
            <a:r>
              <a:rPr lang="cs-CZ" sz="1400" b="1" dirty="0" smtClean="0"/>
              <a:t>neběží</a:t>
            </a:r>
            <a:r>
              <a:rPr lang="cs-CZ" sz="1400" dirty="0" smtClean="0"/>
              <a:t> (nepracuje), </a:t>
            </a:r>
            <a:r>
              <a:rPr lang="cs-CZ" sz="1400" b="1" dirty="0" smtClean="0">
                <a:solidFill>
                  <a:srgbClr val="0070C0"/>
                </a:solidFill>
              </a:rPr>
              <a:t>uložen</a:t>
            </a:r>
            <a:r>
              <a:rPr lang="cs-CZ" sz="1400" dirty="0" smtClean="0"/>
              <a:t> na </a:t>
            </a:r>
            <a:r>
              <a:rPr lang="cs-CZ" sz="1400" b="1" dirty="0" smtClean="0">
                <a:solidFill>
                  <a:srgbClr val="0070C0"/>
                </a:solidFill>
              </a:rPr>
              <a:t>disku</a:t>
            </a:r>
            <a:r>
              <a:rPr lang="cs-CZ" sz="1400" dirty="0" smtClean="0"/>
              <a:t>. </a:t>
            </a:r>
          </a:p>
          <a:p>
            <a:pPr marL="215979" indent="-215979">
              <a:spcBef>
                <a:spcPts val="600"/>
              </a:spcBef>
            </a:pPr>
            <a:r>
              <a:rPr lang="cs-CZ" sz="1400" dirty="0" smtClean="0"/>
              <a:t>V době, kdy program </a:t>
            </a:r>
            <a:r>
              <a:rPr lang="cs-CZ" sz="1400" b="1" dirty="0" smtClean="0"/>
              <a:t>pracuje</a:t>
            </a:r>
            <a:r>
              <a:rPr lang="cs-CZ" sz="1400" dirty="0" smtClean="0"/>
              <a:t>, se nachází v </a:t>
            </a:r>
            <a:r>
              <a:rPr lang="cs-CZ" sz="1400" b="1" dirty="0" smtClean="0">
                <a:solidFill>
                  <a:srgbClr val="0070C0"/>
                </a:solidFill>
              </a:rPr>
              <a:t>operační paměti</a:t>
            </a:r>
            <a:r>
              <a:rPr lang="cs-CZ" sz="1400" dirty="0" smtClean="0"/>
              <a:t>.</a:t>
            </a:r>
          </a:p>
          <a:p>
            <a:pPr marL="215979" indent="-215979">
              <a:spcBef>
                <a:spcPts val="600"/>
              </a:spcBef>
            </a:pPr>
            <a:endParaRPr lang="cs-CZ" sz="1400" dirty="0"/>
          </a:p>
          <a:p>
            <a:pPr marL="215979" indent="-215979">
              <a:spcBef>
                <a:spcPts val="600"/>
              </a:spcBef>
            </a:pPr>
            <a:endParaRPr lang="cs-CZ" sz="1400" dirty="0" smtClean="0"/>
          </a:p>
          <a:p>
            <a:pPr marL="435411" lvl="1" indent="-215979">
              <a:spcBef>
                <a:spcPts val="600"/>
              </a:spcBef>
            </a:pPr>
            <a:r>
              <a:rPr lang="cs-CZ" sz="1400" dirty="0" smtClean="0"/>
              <a:t>Dříve bylo spouštění programů vidět mnohem lépe, než dnes. Spuštění programu trvalo klidně půl minuty, každý věděl, že se v počítači něco děje.</a:t>
            </a:r>
          </a:p>
          <a:p>
            <a:pPr marL="435411" lvl="1" indent="-215979">
              <a:spcBef>
                <a:spcPts val="600"/>
              </a:spcBef>
            </a:pPr>
            <a:r>
              <a:rPr lang="cs-CZ" sz="1400" dirty="0" smtClean="0"/>
              <a:t>Dnes se programy spouští během okamžiku, někdy vlastně téměř hned. Mnoho lidí si proto jejich spouštění vůbec neuvědomuje.</a:t>
            </a:r>
          </a:p>
          <a:p>
            <a:pPr marL="0" indent="0">
              <a:spcBef>
                <a:spcPts val="600"/>
              </a:spcBef>
              <a:buNone/>
            </a:pPr>
            <a:endParaRPr lang="cs-CZ" sz="1400" dirty="0"/>
          </a:p>
          <a:p>
            <a:pPr marL="215979" indent="-215979">
              <a:spcBef>
                <a:spcPts val="600"/>
              </a:spcBef>
            </a:pPr>
            <a:endParaRPr lang="cs-CZ" sz="1400" dirty="0" smtClean="0"/>
          </a:p>
          <a:p>
            <a:pPr marL="215979" indent="-215979">
              <a:spcBef>
                <a:spcPts val="600"/>
              </a:spcBef>
            </a:pPr>
            <a:endParaRPr lang="cs-CZ" sz="1400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Spuštění programu – co se děje v počítači?</a:t>
            </a:r>
            <a:endParaRPr lang="cs-CZ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10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261175" y="1275606"/>
            <a:ext cx="4454841" cy="802784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sz="1400" dirty="0" smtClean="0"/>
              <a:t>Vzpomeňte si, které díly počítače </a:t>
            </a:r>
            <a:r>
              <a:rPr lang="cs-CZ" sz="1400" b="1" dirty="0" smtClean="0"/>
              <a:t>pracují</a:t>
            </a:r>
            <a:r>
              <a:rPr lang="cs-CZ" sz="1400" dirty="0" smtClean="0"/>
              <a:t>, počítají, </a:t>
            </a:r>
            <a:r>
              <a:rPr lang="cs-CZ" sz="1400" b="1" dirty="0" smtClean="0"/>
              <a:t>vykonávají instrukce</a:t>
            </a:r>
            <a:r>
              <a:rPr lang="cs-CZ" sz="1400" dirty="0" smtClean="0"/>
              <a:t>? </a:t>
            </a:r>
          </a:p>
          <a:p>
            <a:r>
              <a:rPr lang="cs-CZ" sz="1400" dirty="0" smtClean="0"/>
              <a:t>Jsou to </a:t>
            </a:r>
            <a:r>
              <a:rPr lang="cs-CZ" sz="1400" b="1" dirty="0" smtClean="0">
                <a:solidFill>
                  <a:srgbClr val="0070C0"/>
                </a:solidFill>
              </a:rPr>
              <a:t>procesor</a:t>
            </a:r>
            <a:r>
              <a:rPr lang="cs-CZ" sz="1400" dirty="0" smtClean="0"/>
              <a:t> a </a:t>
            </a:r>
            <a:r>
              <a:rPr lang="cs-CZ" sz="1400" b="1" dirty="0" smtClean="0">
                <a:solidFill>
                  <a:srgbClr val="0070C0"/>
                </a:solidFill>
              </a:rPr>
              <a:t>operační paměť</a:t>
            </a:r>
            <a:r>
              <a:rPr lang="cs-CZ" sz="1400" dirty="0" smtClean="0"/>
              <a:t>.</a:t>
            </a:r>
            <a:endParaRPr lang="cs-CZ" sz="1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08151" y="2715766"/>
            <a:ext cx="4407865" cy="523220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sz="1400" b="1" dirty="0" smtClean="0">
                <a:solidFill>
                  <a:srgbClr val="0070C0"/>
                </a:solidFill>
              </a:rPr>
              <a:t>Spuštění programu </a:t>
            </a:r>
            <a:r>
              <a:rPr lang="cs-CZ" sz="1400" b="1" dirty="0" smtClean="0"/>
              <a:t>= jeho </a:t>
            </a:r>
            <a:r>
              <a:rPr lang="cs-CZ" sz="1400" b="1" dirty="0" smtClean="0">
                <a:solidFill>
                  <a:srgbClr val="0070C0"/>
                </a:solidFill>
              </a:rPr>
              <a:t>načtení</a:t>
            </a:r>
            <a:r>
              <a:rPr lang="cs-CZ" sz="1400" b="1" dirty="0" smtClean="0"/>
              <a:t> z disku do operační paměti a procesoru. </a:t>
            </a:r>
            <a:endParaRPr lang="cs-CZ" sz="1400" dirty="0"/>
          </a:p>
        </p:txBody>
      </p:sp>
      <p:grpSp>
        <p:nvGrpSpPr>
          <p:cNvPr id="27" name="Skupina 26"/>
          <p:cNvGrpSpPr/>
          <p:nvPr/>
        </p:nvGrpSpPr>
        <p:grpSpPr>
          <a:xfrm>
            <a:off x="5206515" y="771550"/>
            <a:ext cx="3613957" cy="1447655"/>
            <a:chOff x="5206515" y="771550"/>
            <a:chExt cx="3613957" cy="1447655"/>
          </a:xfrm>
        </p:grpSpPr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57572" y="1028074"/>
              <a:ext cx="3390892" cy="1106360"/>
            </a:xfrm>
            <a:prstGeom prst="rect">
              <a:avLst/>
            </a:prstGeom>
          </p:spPr>
        </p:pic>
        <p:sp>
          <p:nvSpPr>
            <p:cNvPr id="13" name="Obdélník 12"/>
            <p:cNvSpPr/>
            <p:nvPr/>
          </p:nvSpPr>
          <p:spPr>
            <a:xfrm>
              <a:off x="6948264" y="788813"/>
              <a:ext cx="1872208" cy="1430391"/>
            </a:xfrm>
            <a:prstGeom prst="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013"/>
            </a:p>
          </p:txBody>
        </p:sp>
        <p:sp>
          <p:nvSpPr>
            <p:cNvPr id="14" name="Obdélník 13"/>
            <p:cNvSpPr/>
            <p:nvPr/>
          </p:nvSpPr>
          <p:spPr>
            <a:xfrm>
              <a:off x="5206515" y="788813"/>
              <a:ext cx="1741749" cy="1430392"/>
            </a:xfrm>
            <a:prstGeom prst="rect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013"/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6183789" y="771550"/>
              <a:ext cx="1484555" cy="26161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100" b="1" dirty="0">
                  <a:solidFill>
                    <a:schemeClr val="bg1"/>
                  </a:solidFill>
                </a:rPr>
                <a:t>Výkonné díly</a:t>
              </a:r>
            </a:p>
          </p:txBody>
        </p:sp>
      </p:grpSp>
      <p:pic>
        <p:nvPicPr>
          <p:cNvPr id="16" name="Obrázek 15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3281898"/>
            <a:ext cx="1421110" cy="142111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3789" y="3056098"/>
            <a:ext cx="833983" cy="844607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9909" y="2859782"/>
            <a:ext cx="1658555" cy="729764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2010" y="267494"/>
            <a:ext cx="2642924" cy="2087910"/>
          </a:xfrm>
          <a:prstGeom prst="rect">
            <a:avLst/>
          </a:prstGeom>
        </p:spPr>
      </p:pic>
      <p:cxnSp>
        <p:nvCxnSpPr>
          <p:cNvPr id="23" name="Pravoúhlá spojnice 22"/>
          <p:cNvCxnSpPr/>
          <p:nvPr/>
        </p:nvCxnSpPr>
        <p:spPr>
          <a:xfrm rot="5400000" flipH="1" flipV="1">
            <a:off x="5933002" y="2276569"/>
            <a:ext cx="1986129" cy="1484555"/>
          </a:xfrm>
          <a:prstGeom prst="bentConnector3">
            <a:avLst>
              <a:gd name="adj1" fmla="val -2219"/>
            </a:avLst>
          </a:prstGeom>
          <a:ln w="130175" cmpd="sng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7413249" y="4053625"/>
            <a:ext cx="1582302" cy="523220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sz="1400" b="1" dirty="0" smtClean="0"/>
              <a:t>Kabel </a:t>
            </a:r>
            <a:r>
              <a:rPr lang="cs-CZ" sz="1400" dirty="0" smtClean="0"/>
              <a:t>mezi diskem a operační pamětí.</a:t>
            </a:r>
            <a:endParaRPr lang="cs-CZ" sz="1400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6948264" y="83784"/>
            <a:ext cx="1582302" cy="307777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sz="1400" b="1" dirty="0" smtClean="0"/>
              <a:t>Spuštěný program.</a:t>
            </a:r>
            <a:endParaRPr lang="cs-CZ" sz="1400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5206515" y="2875880"/>
            <a:ext cx="1582302" cy="307777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sz="1400" b="1" dirty="0" smtClean="0"/>
              <a:t>Program na disku.</a:t>
            </a:r>
            <a:endParaRPr lang="cs-CZ" sz="1400" dirty="0"/>
          </a:p>
        </p:txBody>
      </p:sp>
      <p:sp>
        <p:nvSpPr>
          <p:cNvPr id="31" name="TextovéPole 30"/>
          <p:cNvSpPr txBox="1"/>
          <p:nvPr/>
        </p:nvSpPr>
        <p:spPr>
          <a:xfrm rot="16200000">
            <a:off x="6948103" y="2873155"/>
            <a:ext cx="14404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 dirty="0" smtClean="0">
                <a:solidFill>
                  <a:schemeClr val="bg1">
                    <a:lumMod val="95000"/>
                  </a:schemeClr>
                </a:solidFill>
              </a:rPr>
              <a:t>Spouštím program…</a:t>
            </a:r>
            <a:endParaRPr lang="cs-CZ" sz="105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9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uiExpand="1" build="p" animBg="1"/>
      <p:bldP spid="10" grpId="0" animBg="1"/>
      <p:bldP spid="28" grpId="0" animBg="1"/>
      <p:bldP spid="29" grpId="0" animBg="1"/>
      <p:bldP spid="30" grpId="0" animBg="1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délník 19"/>
          <p:cNvSpPr/>
          <p:nvPr/>
        </p:nvSpPr>
        <p:spPr>
          <a:xfrm>
            <a:off x="4860032" y="627534"/>
            <a:ext cx="4283968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496" y="699542"/>
            <a:ext cx="4450939" cy="4034915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400" dirty="0" smtClean="0"/>
              <a:t>Jak poznáme, které </a:t>
            </a:r>
            <a:r>
              <a:rPr lang="cs-CZ" sz="1400" b="1" dirty="0" smtClean="0"/>
              <a:t>programy</a:t>
            </a:r>
            <a:r>
              <a:rPr lang="cs-CZ" sz="1400" dirty="0" smtClean="0"/>
              <a:t> jsou </a:t>
            </a:r>
            <a:r>
              <a:rPr lang="cs-CZ" sz="1400" b="1" dirty="0" smtClean="0"/>
              <a:t>právě </a:t>
            </a:r>
            <a:r>
              <a:rPr lang="cs-CZ" sz="1400" b="1" dirty="0" smtClean="0">
                <a:solidFill>
                  <a:srgbClr val="0070C0"/>
                </a:solidFill>
              </a:rPr>
              <a:t>spuštěné</a:t>
            </a:r>
            <a:r>
              <a:rPr lang="cs-CZ" sz="1400" b="1" dirty="0" smtClean="0"/>
              <a:t> </a:t>
            </a:r>
            <a:br>
              <a:rPr lang="cs-CZ" sz="1400" b="1" dirty="0" smtClean="0"/>
            </a:br>
            <a:r>
              <a:rPr lang="cs-CZ" sz="1400" dirty="0" smtClean="0"/>
              <a:t>a které ne? </a:t>
            </a:r>
            <a:endParaRPr lang="cs-CZ" sz="1400" dirty="0"/>
          </a:p>
          <a:p>
            <a:pPr marL="215979" indent="-215979">
              <a:spcBef>
                <a:spcPts val="600"/>
              </a:spcBef>
            </a:pPr>
            <a:endParaRPr lang="cs-CZ" sz="1400" dirty="0" smtClean="0"/>
          </a:p>
          <a:p>
            <a:pPr marL="215979" indent="-215979">
              <a:spcBef>
                <a:spcPts val="600"/>
              </a:spcBef>
            </a:pPr>
            <a:endParaRPr lang="cs-CZ" sz="1400" dirty="0"/>
          </a:p>
          <a:p>
            <a:pPr marL="215979" indent="-215979">
              <a:spcBef>
                <a:spcPts val="600"/>
              </a:spcBef>
            </a:pPr>
            <a:endParaRPr lang="cs-CZ" sz="1400" dirty="0" smtClean="0"/>
          </a:p>
          <a:p>
            <a:pPr marL="215979" indent="-215979">
              <a:spcBef>
                <a:spcPts val="600"/>
              </a:spcBef>
            </a:pPr>
            <a:endParaRPr lang="cs-CZ" sz="1400" dirty="0" smtClean="0"/>
          </a:p>
          <a:p>
            <a:pPr marL="215979" indent="-215979">
              <a:spcBef>
                <a:spcPts val="600"/>
              </a:spcBef>
            </a:pPr>
            <a:endParaRPr lang="cs-CZ" sz="1400" dirty="0" smtClean="0"/>
          </a:p>
          <a:p>
            <a:pPr marL="215979" indent="-215979">
              <a:spcBef>
                <a:spcPts val="600"/>
              </a:spcBef>
            </a:pPr>
            <a:endParaRPr lang="cs-CZ" sz="1400" dirty="0" smtClean="0"/>
          </a:p>
          <a:p>
            <a:pPr marL="215979" indent="-215979">
              <a:spcBef>
                <a:spcPts val="600"/>
              </a:spcBef>
            </a:pPr>
            <a:r>
              <a:rPr lang="cs-CZ" sz="1400" dirty="0"/>
              <a:t>Můžeme si jenom „vyrolovat“ běžící aplikace.</a:t>
            </a:r>
          </a:p>
          <a:p>
            <a:pPr marL="0" indent="0">
              <a:spcBef>
                <a:spcPts val="600"/>
              </a:spcBef>
              <a:buNone/>
            </a:pPr>
            <a:endParaRPr lang="cs-CZ" sz="1400" dirty="0" smtClean="0"/>
          </a:p>
          <a:p>
            <a:pPr marL="215979" indent="-215979">
              <a:spcBef>
                <a:spcPts val="600"/>
              </a:spcBef>
            </a:pPr>
            <a:endParaRPr lang="cs-CZ" sz="1400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Spuštění programu – jak poznáme běžící program</a:t>
            </a:r>
            <a:endParaRPr lang="cs-CZ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11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261176" y="1275606"/>
            <a:ext cx="4260756" cy="1056700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sz="1400" dirty="0" smtClean="0"/>
              <a:t>V počítači se systémem Microsoft Windows je to dobře vidět:</a:t>
            </a:r>
          </a:p>
          <a:p>
            <a:pPr marL="108000" indent="-1080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cs-CZ" sz="1400" b="1" dirty="0" smtClean="0"/>
              <a:t>spuštěný program běží ve </a:t>
            </a:r>
            <a:r>
              <a:rPr lang="cs-CZ" sz="1400" b="1" dirty="0" smtClean="0">
                <a:solidFill>
                  <a:srgbClr val="0070C0"/>
                </a:solidFill>
              </a:rPr>
              <a:t>svém okně </a:t>
            </a:r>
          </a:p>
          <a:p>
            <a:pPr marL="108000" indent="-1080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cs-CZ" sz="1400" dirty="0" smtClean="0"/>
              <a:t>a jeho tlačítko na hlavním panelu je </a:t>
            </a:r>
            <a:r>
              <a:rPr lang="cs-CZ" sz="1400" b="1" dirty="0" smtClean="0">
                <a:solidFill>
                  <a:srgbClr val="0070C0"/>
                </a:solidFill>
              </a:rPr>
              <a:t>modře podtržené</a:t>
            </a:r>
            <a:r>
              <a:rPr lang="cs-CZ" sz="1400" dirty="0" smtClean="0"/>
              <a:t>.</a:t>
            </a:r>
            <a:endParaRPr lang="cs-CZ" sz="1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61177" y="2427734"/>
            <a:ext cx="4262802" cy="523220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sz="1400" b="1" dirty="0"/>
              <a:t>Na tabletu nebo na mobilu to většinou </a:t>
            </a:r>
            <a:r>
              <a:rPr lang="cs-CZ" sz="1400" b="1" dirty="0">
                <a:solidFill>
                  <a:srgbClr val="0070C0"/>
                </a:solidFill>
              </a:rPr>
              <a:t>vůbec nepoznáme</a:t>
            </a:r>
            <a:r>
              <a:rPr lang="cs-CZ" sz="1400" b="1" dirty="0"/>
              <a:t>.</a:t>
            </a: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699864"/>
            <a:ext cx="3123957" cy="2467926"/>
          </a:xfrm>
          <a:prstGeom prst="rect">
            <a:avLst/>
          </a:prstGeom>
        </p:spPr>
      </p:pic>
      <p:sp>
        <p:nvSpPr>
          <p:cNvPr id="21" name="TextovéPole 20"/>
          <p:cNvSpPr txBox="1"/>
          <p:nvPr/>
        </p:nvSpPr>
        <p:spPr>
          <a:xfrm>
            <a:off x="6948264" y="607789"/>
            <a:ext cx="1582302" cy="307777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sz="1400" b="1" dirty="0" smtClean="0"/>
              <a:t>Spuštěný program.</a:t>
            </a:r>
            <a:endParaRPr lang="cs-CZ" sz="1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3320858"/>
            <a:ext cx="4176000" cy="349284"/>
          </a:xfrm>
          <a:prstGeom prst="rect">
            <a:avLst/>
          </a:prstGeom>
        </p:spPr>
      </p:pic>
      <p:sp>
        <p:nvSpPr>
          <p:cNvPr id="22" name="TextovéPole 21"/>
          <p:cNvSpPr txBox="1"/>
          <p:nvPr/>
        </p:nvSpPr>
        <p:spPr>
          <a:xfrm>
            <a:off x="244887" y="3849310"/>
            <a:ext cx="4262802" cy="738664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sz="1400" b="1" dirty="0" smtClean="0">
                <a:solidFill>
                  <a:srgbClr val="0070C0"/>
                </a:solidFill>
              </a:rPr>
              <a:t>Spuštěný program </a:t>
            </a:r>
            <a:r>
              <a:rPr lang="cs-CZ" sz="1400" dirty="0" smtClean="0"/>
              <a:t>se také označuje jako </a:t>
            </a:r>
            <a:r>
              <a:rPr lang="cs-CZ" sz="1400" b="1" dirty="0" smtClean="0">
                <a:solidFill>
                  <a:srgbClr val="0070C0"/>
                </a:solidFill>
              </a:rPr>
              <a:t>běžící</a:t>
            </a:r>
            <a:r>
              <a:rPr lang="cs-CZ" sz="1400" dirty="0" smtClean="0"/>
              <a:t> program nebo </a:t>
            </a:r>
            <a:r>
              <a:rPr lang="cs-CZ" sz="1400" b="1" dirty="0" smtClean="0">
                <a:solidFill>
                  <a:srgbClr val="0070C0"/>
                </a:solidFill>
              </a:rPr>
              <a:t>spuštěná</a:t>
            </a:r>
            <a:r>
              <a:rPr lang="cs-CZ" sz="1400" dirty="0" smtClean="0"/>
              <a:t> (</a:t>
            </a:r>
            <a:r>
              <a:rPr lang="cs-CZ" sz="1400" b="1" dirty="0" smtClean="0">
                <a:solidFill>
                  <a:srgbClr val="0070C0"/>
                </a:solidFill>
              </a:rPr>
              <a:t>běžící</a:t>
            </a:r>
            <a:r>
              <a:rPr lang="cs-CZ" sz="1400" dirty="0" smtClean="0"/>
              <a:t>) </a:t>
            </a:r>
            <a:r>
              <a:rPr lang="cs-CZ" sz="1400" b="1" dirty="0" smtClean="0">
                <a:solidFill>
                  <a:srgbClr val="0070C0"/>
                </a:solidFill>
              </a:rPr>
              <a:t>aplikace</a:t>
            </a:r>
            <a:r>
              <a:rPr lang="cs-CZ" sz="1400" dirty="0" smtClean="0"/>
              <a:t>. </a:t>
            </a:r>
            <a:br>
              <a:rPr lang="cs-CZ" sz="1400" dirty="0" smtClean="0"/>
            </a:br>
            <a:r>
              <a:rPr lang="cs-CZ" sz="1400" dirty="0" smtClean="0"/>
              <a:t>Toto vše znamená to samé.</a:t>
            </a:r>
            <a:endParaRPr lang="cs-CZ" sz="1400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4932040" y="4011910"/>
            <a:ext cx="4132069" cy="587340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sz="1400" dirty="0" smtClean="0"/>
              <a:t>Kolik je zde </a:t>
            </a:r>
            <a:r>
              <a:rPr lang="cs-CZ" sz="1400" b="1" dirty="0" smtClean="0"/>
              <a:t>spuštěných</a:t>
            </a:r>
            <a:r>
              <a:rPr lang="cs-CZ" sz="1400" dirty="0" smtClean="0"/>
              <a:t> programů?</a:t>
            </a:r>
          </a:p>
          <a:p>
            <a:r>
              <a:rPr lang="cs-CZ" sz="1400" dirty="0" smtClean="0"/>
              <a:t>(5, jejich tlačítka jsou podtržená.)</a:t>
            </a:r>
            <a:endParaRPr lang="cs-CZ" sz="1400" dirty="0"/>
          </a:p>
        </p:txBody>
      </p:sp>
      <p:cxnSp>
        <p:nvCxnSpPr>
          <p:cNvPr id="25" name="Přímá spojnice se šipkou 24"/>
          <p:cNvCxnSpPr/>
          <p:nvPr/>
        </p:nvCxnSpPr>
        <p:spPr>
          <a:xfrm>
            <a:off x="3275856" y="1923678"/>
            <a:ext cx="295232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30" name="Skupina 29"/>
          <p:cNvGrpSpPr/>
          <p:nvPr/>
        </p:nvGrpSpPr>
        <p:grpSpPr>
          <a:xfrm>
            <a:off x="4427984" y="2139702"/>
            <a:ext cx="4464497" cy="1728192"/>
            <a:chOff x="4427984" y="2139702"/>
            <a:chExt cx="4464497" cy="1728192"/>
          </a:xfrm>
        </p:grpSpPr>
        <p:cxnSp>
          <p:nvCxnSpPr>
            <p:cNvPr id="26" name="Pravoúhlá spojnice 25"/>
            <p:cNvCxnSpPr/>
            <p:nvPr/>
          </p:nvCxnSpPr>
          <p:spPr>
            <a:xfrm>
              <a:off x="4427984" y="2139702"/>
              <a:ext cx="4464000" cy="1728192"/>
            </a:xfrm>
            <a:prstGeom prst="bentConnector3">
              <a:avLst>
                <a:gd name="adj1" fmla="val 7188"/>
              </a:avLst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9" name="Přímá spojnice 28"/>
            <p:cNvCxnSpPr/>
            <p:nvPr/>
          </p:nvCxnSpPr>
          <p:spPr>
            <a:xfrm flipV="1">
              <a:off x="8892480" y="3630879"/>
              <a:ext cx="1" cy="237015"/>
            </a:xfrm>
            <a:prstGeom prst="line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4058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uiExpand="1" build="p" animBg="1"/>
      <p:bldP spid="10" grpId="0" animBg="1"/>
      <p:bldP spid="21" grpId="0" animBg="1"/>
      <p:bldP spid="22" grpId="0" animBg="1"/>
      <p:bldP spid="24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497" y="699542"/>
            <a:ext cx="3096344" cy="4034915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400" dirty="0" smtClean="0"/>
              <a:t>Mezi </a:t>
            </a:r>
            <a:r>
              <a:rPr lang="cs-CZ" sz="1400" b="1" dirty="0" smtClean="0"/>
              <a:t>spuštěnými</a:t>
            </a:r>
            <a:r>
              <a:rPr lang="cs-CZ" sz="1400" dirty="0" smtClean="0"/>
              <a:t> (běžícími) </a:t>
            </a:r>
            <a:r>
              <a:rPr lang="cs-CZ" sz="1400" b="1" dirty="0" smtClean="0"/>
              <a:t>programy</a:t>
            </a:r>
            <a:r>
              <a:rPr lang="cs-CZ" sz="1400" dirty="0" smtClean="0"/>
              <a:t> se můžeme </a:t>
            </a:r>
            <a:r>
              <a:rPr lang="cs-CZ" sz="1400" b="1" dirty="0" smtClean="0">
                <a:solidFill>
                  <a:srgbClr val="0070C0"/>
                </a:solidFill>
              </a:rPr>
              <a:t>přepínat</a:t>
            </a:r>
            <a:r>
              <a:rPr lang="cs-CZ" sz="1400" dirty="0" smtClean="0"/>
              <a:t>.</a:t>
            </a:r>
            <a:endParaRPr lang="cs-CZ" sz="1400" dirty="0"/>
          </a:p>
          <a:p>
            <a:pPr marL="215979" indent="-215979">
              <a:spcBef>
                <a:spcPts val="600"/>
              </a:spcBef>
            </a:pPr>
            <a:endParaRPr lang="cs-CZ" sz="1400" dirty="0" smtClean="0"/>
          </a:p>
          <a:p>
            <a:pPr marL="215979" indent="-215979">
              <a:spcBef>
                <a:spcPts val="600"/>
              </a:spcBef>
            </a:pPr>
            <a:endParaRPr lang="cs-CZ" sz="1400" dirty="0"/>
          </a:p>
          <a:p>
            <a:pPr marL="215979" indent="-215979">
              <a:spcBef>
                <a:spcPts val="600"/>
              </a:spcBef>
            </a:pPr>
            <a:endParaRPr lang="cs-CZ" sz="1400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Přepínání mezi spuštěnými programy</a:t>
            </a:r>
            <a:endParaRPr lang="cs-CZ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12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107504" y="1275606"/>
            <a:ext cx="3096344" cy="1487587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sz="1400" dirty="0" smtClean="0"/>
              <a:t>V </a:t>
            </a:r>
            <a:r>
              <a:rPr lang="cs-CZ" sz="1400" b="1" dirty="0" smtClean="0"/>
              <a:t>počítači se systémem Microsoft Windows </a:t>
            </a:r>
            <a:r>
              <a:rPr lang="cs-CZ" sz="1400" dirty="0" smtClean="0"/>
              <a:t>stačí:</a:t>
            </a:r>
          </a:p>
          <a:p>
            <a:pPr marL="108000" indent="-1080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cs-CZ" sz="1400" b="1" dirty="0"/>
              <a:t>klepnout</a:t>
            </a:r>
            <a:r>
              <a:rPr lang="cs-CZ" sz="1400" dirty="0"/>
              <a:t> </a:t>
            </a:r>
            <a:r>
              <a:rPr lang="cs-CZ" sz="1400" b="1" dirty="0"/>
              <a:t>kamkoliv do okna </a:t>
            </a:r>
            <a:r>
              <a:rPr lang="cs-CZ" sz="1400" dirty="0"/>
              <a:t>běžícího programu,</a:t>
            </a:r>
            <a:endParaRPr lang="cs-CZ" sz="1400" b="1" dirty="0" smtClean="0">
              <a:solidFill>
                <a:srgbClr val="0070C0"/>
              </a:solidFill>
            </a:endParaRPr>
          </a:p>
          <a:p>
            <a:pPr marL="108000" indent="-1080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cs-CZ" sz="1400" dirty="0" smtClean="0"/>
              <a:t>nebo klepnout na jeho </a:t>
            </a:r>
            <a:r>
              <a:rPr lang="cs-CZ" sz="1400" b="1" dirty="0" smtClean="0"/>
              <a:t>tlačítko</a:t>
            </a:r>
            <a:r>
              <a:rPr lang="cs-CZ" sz="1400" dirty="0" smtClean="0"/>
              <a:t> na hlavním panelu.</a:t>
            </a:r>
            <a:endParaRPr lang="cs-CZ" sz="1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07505" y="2931790"/>
            <a:ext cx="3096343" cy="1664558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pPr marL="648000"/>
            <a:r>
              <a:rPr lang="cs-CZ" sz="1400" b="1" dirty="0"/>
              <a:t>Na tabletu nebo na mobilu </a:t>
            </a:r>
            <a:r>
              <a:rPr lang="cs-CZ" sz="1400" dirty="0" smtClean="0"/>
              <a:t>většinou</a:t>
            </a:r>
            <a:r>
              <a:rPr lang="cs-CZ" sz="1400" b="1" dirty="0" smtClean="0"/>
              <a:t> </a:t>
            </a:r>
            <a:r>
              <a:rPr lang="cs-CZ" sz="1400" b="1" dirty="0" smtClean="0">
                <a:solidFill>
                  <a:srgbClr val="0070C0"/>
                </a:solidFill>
              </a:rPr>
              <a:t>znovu vybereme aplikaci</a:t>
            </a:r>
            <a:r>
              <a:rPr lang="cs-CZ" sz="1400" dirty="0" smtClean="0"/>
              <a:t>, do které se chceme </a:t>
            </a:r>
            <a:r>
              <a:rPr lang="cs-CZ" sz="1400" b="1" dirty="0" smtClean="0"/>
              <a:t>přepnout.</a:t>
            </a:r>
          </a:p>
          <a:p>
            <a:pPr marL="648000"/>
            <a:r>
              <a:rPr lang="cs-CZ" sz="1400" dirty="0" smtClean="0"/>
              <a:t>Můžeme také použít </a:t>
            </a:r>
            <a:r>
              <a:rPr lang="cs-CZ" sz="1400" b="1" dirty="0" smtClean="0"/>
              <a:t>tlačítko pro výběr běžící aplikace </a:t>
            </a:r>
            <a:br>
              <a:rPr lang="cs-CZ" sz="1400" b="1" dirty="0" smtClean="0"/>
            </a:br>
            <a:r>
              <a:rPr lang="cs-CZ" sz="1400" dirty="0" smtClean="0"/>
              <a:t>(pokud je k dispozici).</a:t>
            </a:r>
            <a:endParaRPr lang="cs-CZ" sz="1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4106" y="699542"/>
            <a:ext cx="5682390" cy="3219822"/>
          </a:xfrm>
          <a:prstGeom prst="rect">
            <a:avLst/>
          </a:prstGeom>
        </p:spPr>
      </p:pic>
      <p:cxnSp>
        <p:nvCxnSpPr>
          <p:cNvPr id="13" name="Pravoúhlá spojnice 12"/>
          <p:cNvCxnSpPr/>
          <p:nvPr/>
        </p:nvCxnSpPr>
        <p:spPr>
          <a:xfrm flipV="1">
            <a:off x="3131841" y="1321992"/>
            <a:ext cx="3063460" cy="59501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Pravoúhlá spojnice 14"/>
          <p:cNvCxnSpPr/>
          <p:nvPr/>
        </p:nvCxnSpPr>
        <p:spPr>
          <a:xfrm>
            <a:off x="2736192" y="2415253"/>
            <a:ext cx="3564000" cy="1370221"/>
          </a:xfrm>
          <a:prstGeom prst="bentConnector3">
            <a:avLst>
              <a:gd name="adj1" fmla="val 99952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8" name="Obrázek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4105" y="4188878"/>
            <a:ext cx="2048693" cy="399096"/>
          </a:xfrm>
          <a:prstGeom prst="rect">
            <a:avLst/>
          </a:prstGeom>
        </p:spPr>
      </p:pic>
      <p:cxnSp>
        <p:nvCxnSpPr>
          <p:cNvPr id="24" name="Pravoúhlá spojnice 23"/>
          <p:cNvCxnSpPr/>
          <p:nvPr/>
        </p:nvCxnSpPr>
        <p:spPr>
          <a:xfrm>
            <a:off x="3060048" y="4018224"/>
            <a:ext cx="1908000" cy="344133"/>
          </a:xfrm>
          <a:prstGeom prst="bentConnector3">
            <a:avLst>
              <a:gd name="adj1" fmla="val 100155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0" name="Obrázek 2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042282"/>
            <a:ext cx="612000" cy="1257660"/>
          </a:xfrm>
          <a:prstGeom prst="rect">
            <a:avLst/>
          </a:prstGeom>
        </p:spPr>
      </p:pic>
      <p:sp>
        <p:nvSpPr>
          <p:cNvPr id="31" name="TextovéPole 30"/>
          <p:cNvSpPr txBox="1"/>
          <p:nvPr/>
        </p:nvSpPr>
        <p:spPr>
          <a:xfrm>
            <a:off x="6516216" y="987574"/>
            <a:ext cx="1800200" cy="1872208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sz="1400" dirty="0" smtClean="0"/>
              <a:t>Pro </a:t>
            </a:r>
            <a:r>
              <a:rPr lang="cs-CZ" sz="1400" b="1" dirty="0" smtClean="0"/>
              <a:t>přepínání</a:t>
            </a:r>
            <a:r>
              <a:rPr lang="cs-CZ" sz="1400" dirty="0" smtClean="0"/>
              <a:t> mezi běžícími programy, tedy mezi okny spuštěných aplikací, můžeme také použít tlačítka </a:t>
            </a:r>
            <a:r>
              <a:rPr lang="cs-CZ" sz="1400" b="1" dirty="0" smtClean="0">
                <a:solidFill>
                  <a:srgbClr val="0070C0"/>
                </a:solidFill>
              </a:rPr>
              <a:t>Maximalizovat</a:t>
            </a:r>
            <a:r>
              <a:rPr lang="cs-CZ" sz="1400" dirty="0" smtClean="0"/>
              <a:t> a </a:t>
            </a:r>
            <a:r>
              <a:rPr lang="cs-CZ" sz="1400" b="1" dirty="0" smtClean="0">
                <a:solidFill>
                  <a:srgbClr val="0070C0"/>
                </a:solidFill>
              </a:rPr>
              <a:t>Minimalizovat</a:t>
            </a:r>
            <a:r>
              <a:rPr lang="cs-CZ" sz="1400" dirty="0" smtClean="0"/>
              <a:t>. </a:t>
            </a:r>
            <a:endParaRPr lang="cs-CZ" sz="1400" dirty="0"/>
          </a:p>
        </p:txBody>
      </p:sp>
      <p:cxnSp>
        <p:nvCxnSpPr>
          <p:cNvPr id="32" name="Pravoúhlá spojnice 31"/>
          <p:cNvCxnSpPr/>
          <p:nvPr/>
        </p:nvCxnSpPr>
        <p:spPr>
          <a:xfrm rot="5400000" flipH="1" flipV="1">
            <a:off x="7524440" y="1419574"/>
            <a:ext cx="1440000" cy="576000"/>
          </a:xfrm>
          <a:prstGeom prst="bentConnector3">
            <a:avLst>
              <a:gd name="adj1" fmla="val 140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70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uiExpand="1" build="p" animBg="1"/>
      <p:bldP spid="10" grpId="0" uiExpand="1" build="p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497" y="699542"/>
            <a:ext cx="3096344" cy="4034915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400" dirty="0" smtClean="0"/>
              <a:t>Běžící </a:t>
            </a:r>
            <a:r>
              <a:rPr lang="cs-CZ" sz="1400" b="1" dirty="0" smtClean="0"/>
              <a:t>program</a:t>
            </a:r>
            <a:r>
              <a:rPr lang="cs-CZ" sz="1400" dirty="0" smtClean="0"/>
              <a:t> můžeme </a:t>
            </a:r>
            <a:r>
              <a:rPr lang="cs-CZ" sz="1400" b="1" dirty="0" smtClean="0">
                <a:solidFill>
                  <a:srgbClr val="0070C0"/>
                </a:solidFill>
              </a:rPr>
              <a:t>ukončit</a:t>
            </a:r>
            <a:r>
              <a:rPr lang="cs-CZ" sz="1400" dirty="0" smtClean="0"/>
              <a:t>.</a:t>
            </a:r>
            <a:endParaRPr lang="cs-CZ" sz="1400" dirty="0"/>
          </a:p>
          <a:p>
            <a:pPr marL="215979" indent="-215979">
              <a:spcBef>
                <a:spcPts val="600"/>
              </a:spcBef>
            </a:pPr>
            <a:endParaRPr lang="cs-CZ" sz="1400" dirty="0" smtClean="0"/>
          </a:p>
          <a:p>
            <a:pPr marL="215979" indent="-215979">
              <a:spcBef>
                <a:spcPts val="600"/>
              </a:spcBef>
            </a:pPr>
            <a:endParaRPr lang="cs-CZ" sz="1400" dirty="0"/>
          </a:p>
          <a:p>
            <a:pPr marL="215979" indent="-215979">
              <a:spcBef>
                <a:spcPts val="600"/>
              </a:spcBef>
            </a:pPr>
            <a:endParaRPr lang="cs-CZ" sz="1400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Ukončení běžícího (= spuštěného) programu</a:t>
            </a:r>
            <a:endParaRPr lang="cs-CZ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13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107504" y="1131590"/>
            <a:ext cx="3096344" cy="1005403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sz="1400" dirty="0" smtClean="0"/>
              <a:t>V </a:t>
            </a:r>
            <a:r>
              <a:rPr lang="cs-CZ" sz="1400" b="1" dirty="0" smtClean="0"/>
              <a:t>počítači se systémem Microsoft Windows </a:t>
            </a:r>
            <a:r>
              <a:rPr lang="cs-CZ" sz="1400" dirty="0" smtClean="0"/>
              <a:t>stačí:</a:t>
            </a:r>
          </a:p>
          <a:p>
            <a:pPr marL="108000" indent="-1080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cs-CZ" sz="1400" b="1" dirty="0"/>
              <a:t>klepnout</a:t>
            </a:r>
            <a:r>
              <a:rPr lang="cs-CZ" sz="1400" dirty="0"/>
              <a:t> </a:t>
            </a:r>
            <a:r>
              <a:rPr lang="cs-CZ" sz="1400" dirty="0" smtClean="0"/>
              <a:t>na tlačítko </a:t>
            </a:r>
            <a:r>
              <a:rPr lang="cs-CZ" sz="1400" b="1" dirty="0" smtClean="0">
                <a:solidFill>
                  <a:srgbClr val="0070C0"/>
                </a:solidFill>
              </a:rPr>
              <a:t>Zavřít</a:t>
            </a:r>
            <a:r>
              <a:rPr lang="cs-CZ" sz="1400" dirty="0" smtClean="0"/>
              <a:t> </a:t>
            </a:r>
            <a:r>
              <a:rPr lang="cs-CZ" sz="1400" b="1" dirty="0" smtClean="0"/>
              <a:t>vpravo nahoře </a:t>
            </a:r>
            <a:r>
              <a:rPr lang="cs-CZ" sz="1400" dirty="0" smtClean="0"/>
              <a:t>na jeho </a:t>
            </a:r>
            <a:r>
              <a:rPr lang="cs-CZ" sz="1400" b="1" dirty="0" smtClean="0">
                <a:solidFill>
                  <a:srgbClr val="0070C0"/>
                </a:solidFill>
              </a:rPr>
              <a:t>okně</a:t>
            </a:r>
            <a:r>
              <a:rPr lang="cs-CZ" sz="1400" dirty="0" smtClean="0"/>
              <a:t>,</a:t>
            </a:r>
            <a:endParaRPr lang="cs-CZ" sz="1400" b="1" dirty="0" smtClean="0">
              <a:solidFill>
                <a:srgbClr val="0070C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07505" y="2931790"/>
            <a:ext cx="3096343" cy="1449115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pPr marL="648000"/>
            <a:r>
              <a:rPr lang="cs-CZ" sz="1400" b="1" dirty="0"/>
              <a:t>Na tabletu nebo na mobilu </a:t>
            </a:r>
            <a:r>
              <a:rPr lang="cs-CZ" sz="1400" dirty="0" smtClean="0"/>
              <a:t>se aplikace většinou </a:t>
            </a:r>
            <a:r>
              <a:rPr lang="cs-CZ" sz="1400" b="1" dirty="0" smtClean="0"/>
              <a:t>vůbec neukončují</a:t>
            </a:r>
            <a:r>
              <a:rPr lang="cs-CZ" sz="1400" dirty="0" smtClean="0"/>
              <a:t>.</a:t>
            </a:r>
          </a:p>
          <a:p>
            <a:pPr marL="648000"/>
            <a:r>
              <a:rPr lang="cs-CZ" sz="1400" b="1" dirty="0" smtClean="0"/>
              <a:t>Běží stále </a:t>
            </a:r>
            <a:r>
              <a:rPr lang="cs-CZ" sz="1400" dirty="0" smtClean="0"/>
              <a:t>na pozadí naší práce a operační systém mobilu si s nimi nějak poradí.</a:t>
            </a:r>
            <a:endParaRPr lang="cs-CZ" sz="1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4106" y="699542"/>
            <a:ext cx="5682390" cy="3219822"/>
          </a:xfrm>
          <a:prstGeom prst="rect">
            <a:avLst/>
          </a:prstGeom>
        </p:spPr>
      </p:pic>
      <p:cxnSp>
        <p:nvCxnSpPr>
          <p:cNvPr id="13" name="Pravoúhlá spojnice 12"/>
          <p:cNvCxnSpPr/>
          <p:nvPr/>
        </p:nvCxnSpPr>
        <p:spPr>
          <a:xfrm flipV="1">
            <a:off x="2771800" y="987574"/>
            <a:ext cx="5976664" cy="792088"/>
          </a:xfrm>
          <a:prstGeom prst="bentConnector3">
            <a:avLst>
              <a:gd name="adj1" fmla="val 8835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0" name="Obrázek 2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042282"/>
            <a:ext cx="612000" cy="1257660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699542"/>
            <a:ext cx="5682389" cy="321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85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uiExpand="1" build="p" animBg="1"/>
      <p:bldP spid="10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995936" y="627534"/>
            <a:ext cx="5148064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497" y="699542"/>
            <a:ext cx="4032447" cy="4034915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400" b="1" dirty="0" smtClean="0">
                <a:solidFill>
                  <a:srgbClr val="0070C0"/>
                </a:solidFill>
              </a:rPr>
              <a:t>Už víme, že počítačové programy (aplikace),</a:t>
            </a:r>
            <a:r>
              <a:rPr lang="cs-CZ" sz="1400" dirty="0" smtClean="0"/>
              <a:t> se označují anglickým slovem </a:t>
            </a:r>
            <a:r>
              <a:rPr lang="cs-CZ" sz="1400" b="1" dirty="0" smtClean="0">
                <a:solidFill>
                  <a:srgbClr val="0070C0"/>
                </a:solidFill>
              </a:rPr>
              <a:t>software</a:t>
            </a:r>
            <a:r>
              <a:rPr lang="cs-CZ" sz="1400" dirty="0" smtClean="0"/>
              <a:t> [</a:t>
            </a:r>
            <a:r>
              <a:rPr lang="cs-CZ" sz="1400" dirty="0" err="1" smtClean="0"/>
              <a:t>softvér</a:t>
            </a:r>
            <a:r>
              <a:rPr lang="cs-CZ" sz="1400" dirty="0" smtClean="0"/>
              <a:t>]. </a:t>
            </a:r>
            <a:endParaRPr lang="cs-CZ" sz="1400" b="1" dirty="0" smtClean="0"/>
          </a:p>
          <a:p>
            <a:pPr marL="215979" indent="-215979">
              <a:spcBef>
                <a:spcPts val="600"/>
              </a:spcBef>
            </a:pPr>
            <a:r>
              <a:rPr lang="cs-CZ" sz="1400" dirty="0" smtClean="0"/>
              <a:t>Také však už víme, že cílem naší práce jsou naše </a:t>
            </a:r>
            <a:r>
              <a:rPr lang="cs-CZ" sz="1400" b="1" dirty="0" smtClean="0">
                <a:solidFill>
                  <a:srgbClr val="0070C0"/>
                </a:solidFill>
              </a:rPr>
              <a:t>dokumenty</a:t>
            </a:r>
            <a:r>
              <a:rPr lang="cs-CZ" sz="1400" dirty="0" smtClean="0"/>
              <a:t>, přesněji</a:t>
            </a:r>
            <a:r>
              <a:rPr lang="cs-CZ" sz="1400" b="1" dirty="0" smtClean="0">
                <a:solidFill>
                  <a:srgbClr val="0070C0"/>
                </a:solidFill>
              </a:rPr>
              <a:t>: datové soubory</a:t>
            </a:r>
            <a:r>
              <a:rPr lang="cs-CZ" sz="1400" dirty="0" smtClean="0"/>
              <a:t>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Programy a dokumenty</a:t>
            </a:r>
            <a:endParaRPr lang="cs-CZ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14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107505" y="2067788"/>
            <a:ext cx="3744415" cy="1944122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sz="1400" dirty="0" smtClean="0"/>
              <a:t>V počítači jsou </a:t>
            </a:r>
            <a:r>
              <a:rPr lang="cs-CZ" sz="1400" b="1" dirty="0" smtClean="0">
                <a:solidFill>
                  <a:srgbClr val="0070C0"/>
                </a:solidFill>
              </a:rPr>
              <a:t>programy </a:t>
            </a:r>
            <a:r>
              <a:rPr lang="cs-CZ" sz="1400" dirty="0" smtClean="0"/>
              <a:t>a </a:t>
            </a:r>
            <a:r>
              <a:rPr lang="cs-CZ" sz="1400" b="1" dirty="0" smtClean="0">
                <a:solidFill>
                  <a:srgbClr val="0070C0"/>
                </a:solidFill>
              </a:rPr>
              <a:t>dokumenty</a:t>
            </a:r>
            <a:r>
              <a:rPr lang="cs-CZ" sz="1400" dirty="0" smtClean="0"/>
              <a:t>.</a:t>
            </a:r>
          </a:p>
          <a:p>
            <a:r>
              <a:rPr lang="cs-CZ" sz="1400" b="1" dirty="0" smtClean="0"/>
              <a:t>Programům</a:t>
            </a:r>
            <a:r>
              <a:rPr lang="cs-CZ" sz="1400" dirty="0" smtClean="0"/>
              <a:t> jsme se už věnovali, teď pomalu přejdeme k tomu, jak se pracuje s </a:t>
            </a:r>
            <a:r>
              <a:rPr lang="cs-CZ" sz="1400" b="1" dirty="0" smtClean="0">
                <a:solidFill>
                  <a:srgbClr val="0070C0"/>
                </a:solidFill>
              </a:rPr>
              <a:t>dokumenty</a:t>
            </a:r>
            <a:r>
              <a:rPr lang="cs-CZ" sz="1400" dirty="0" smtClean="0"/>
              <a:t>.</a:t>
            </a:r>
          </a:p>
          <a:p>
            <a:r>
              <a:rPr lang="cs-CZ" sz="1400" dirty="0" smtClean="0"/>
              <a:t>Důležité je vědět, že pod pojmem </a:t>
            </a:r>
            <a:r>
              <a:rPr lang="cs-CZ" sz="1400" b="1" dirty="0" smtClean="0"/>
              <a:t>dokument</a:t>
            </a:r>
            <a:r>
              <a:rPr lang="cs-CZ" sz="1400" dirty="0" smtClean="0"/>
              <a:t> (nebo také </a:t>
            </a:r>
            <a:r>
              <a:rPr lang="cs-CZ" sz="1400" b="1" dirty="0" smtClean="0">
                <a:solidFill>
                  <a:srgbClr val="0070C0"/>
                </a:solidFill>
              </a:rPr>
              <a:t>datový soubor</a:t>
            </a:r>
            <a:r>
              <a:rPr lang="cs-CZ" sz="1400" dirty="0" smtClean="0"/>
              <a:t>) se v počítači chápe </a:t>
            </a:r>
            <a:r>
              <a:rPr lang="cs-CZ" sz="1400" b="1" dirty="0" smtClean="0"/>
              <a:t>nejen (textový) dokument</a:t>
            </a:r>
            <a:r>
              <a:rPr lang="cs-CZ" sz="1400" dirty="0" smtClean="0"/>
              <a:t>, ale </a:t>
            </a:r>
            <a:r>
              <a:rPr lang="cs-CZ" sz="1400" b="1" dirty="0" smtClean="0"/>
              <a:t>jakýkoliv</a:t>
            </a:r>
            <a:r>
              <a:rPr lang="cs-CZ" sz="1400" dirty="0" smtClean="0"/>
              <a:t> </a:t>
            </a:r>
            <a:r>
              <a:rPr lang="cs-CZ" sz="1400" b="1" dirty="0" smtClean="0"/>
              <a:t>dokument</a:t>
            </a:r>
            <a:r>
              <a:rPr lang="cs-CZ" sz="1400" dirty="0" smtClean="0"/>
              <a:t>, třeba obrázek, zvuk, video, webová stránka, tabulka apod.</a:t>
            </a:r>
            <a:endParaRPr lang="cs-CZ" sz="14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771550"/>
            <a:ext cx="2859041" cy="2016224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9034" y="54011"/>
            <a:ext cx="1642756" cy="2174916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5642" y="1754378"/>
            <a:ext cx="2539394" cy="2444842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2830" y="2275677"/>
            <a:ext cx="3379529" cy="2244972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771550"/>
            <a:ext cx="2859041" cy="201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5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Programy a dokumenty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15</a:t>
            </a:fld>
            <a:endParaRPr lang="cs-CZ" dirty="0"/>
          </a:p>
        </p:txBody>
      </p:sp>
      <p:cxnSp>
        <p:nvCxnSpPr>
          <p:cNvPr id="10" name="Přímá spojnice 9"/>
          <p:cNvCxnSpPr/>
          <p:nvPr/>
        </p:nvCxnSpPr>
        <p:spPr>
          <a:xfrm flipV="1">
            <a:off x="0" y="473199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179512" y="2719847"/>
            <a:ext cx="2664296" cy="1600438"/>
          </a:xfrm>
          <a:prstGeom prst="rect">
            <a:avLst/>
          </a:prstGeom>
          <a:solidFill>
            <a:srgbClr val="E7F5FF"/>
          </a:solidFill>
          <a:ln w="76200" cap="sq" cmpd="sng">
            <a:noFill/>
            <a:miter lim="800000"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algn="l"/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Raději ještě jednou: </a:t>
            </a:r>
            <a:b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Důležité 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je vědět, že pod pojmem </a:t>
            </a:r>
            <a:r>
              <a:rPr lang="cs-CZ" b="1" dirty="0">
                <a:solidFill>
                  <a:srgbClr val="0070C0"/>
                </a:solidFill>
              </a:rPr>
              <a:t>dokument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 (nebo také datový soubor) se v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počítači 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chápe nejen </a:t>
            </a:r>
            <a:r>
              <a:rPr lang="cs-CZ" b="1" dirty="0">
                <a:solidFill>
                  <a:schemeClr val="accent5">
                    <a:lumMod val="50000"/>
                  </a:schemeClr>
                </a:solidFill>
              </a:rPr>
              <a:t>text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, ale </a:t>
            </a:r>
            <a:r>
              <a:rPr lang="cs-CZ" b="1" dirty="0">
                <a:solidFill>
                  <a:schemeClr val="accent5">
                    <a:lumMod val="50000"/>
                  </a:schemeClr>
                </a:solidFill>
              </a:rPr>
              <a:t>jakýkoliv dokument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, třeba </a:t>
            </a:r>
            <a:r>
              <a:rPr lang="cs-CZ" b="1" dirty="0">
                <a:solidFill>
                  <a:schemeClr val="accent5">
                    <a:lumMod val="50000"/>
                  </a:schemeClr>
                </a:solidFill>
              </a:rPr>
              <a:t>obrázek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cs-CZ" b="1" dirty="0">
                <a:solidFill>
                  <a:schemeClr val="accent5">
                    <a:lumMod val="50000"/>
                  </a:schemeClr>
                </a:solidFill>
              </a:rPr>
              <a:t>zvuk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cs-CZ" b="1" dirty="0">
                <a:solidFill>
                  <a:schemeClr val="accent5">
                    <a:lumMod val="50000"/>
                  </a:schemeClr>
                </a:solidFill>
              </a:rPr>
              <a:t>video, webová stránka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cs-CZ" b="1" dirty="0">
                <a:solidFill>
                  <a:schemeClr val="accent5">
                    <a:lumMod val="50000"/>
                  </a:schemeClr>
                </a:solidFill>
              </a:rPr>
              <a:t>tabulka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 apod.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179512" y="2719847"/>
            <a:ext cx="2664296" cy="1600438"/>
          </a:xfrm>
          <a:prstGeom prst="rect">
            <a:avLst/>
          </a:prstGeom>
          <a:noFill/>
          <a:ln w="28575" cmpd="sng">
            <a:solidFill>
              <a:srgbClr val="0088EE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179512" y="699542"/>
            <a:ext cx="4032448" cy="1692771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cs-CZ" dirty="0"/>
              <a:t>Umíme již </a:t>
            </a:r>
            <a:r>
              <a:rPr lang="cs-CZ" b="1" dirty="0"/>
              <a:t>spouštět</a:t>
            </a:r>
            <a:r>
              <a:rPr lang="cs-CZ" dirty="0"/>
              <a:t> programy, </a:t>
            </a:r>
            <a:r>
              <a:rPr lang="cs-CZ" b="1" dirty="0"/>
              <a:t>přepínat</a:t>
            </a:r>
            <a:r>
              <a:rPr lang="cs-CZ" dirty="0"/>
              <a:t> se mezi nimi, </a:t>
            </a:r>
            <a:r>
              <a:rPr lang="cs-CZ" b="1" dirty="0"/>
              <a:t>měnit velikost </a:t>
            </a:r>
            <a:r>
              <a:rPr lang="cs-CZ" dirty="0"/>
              <a:t>jejich okna a také umíme program </a:t>
            </a:r>
            <a:r>
              <a:rPr lang="cs-CZ" b="1" dirty="0"/>
              <a:t>ukončit</a:t>
            </a:r>
            <a:r>
              <a:rPr lang="cs-CZ" dirty="0"/>
              <a:t>, </a:t>
            </a:r>
            <a:r>
              <a:rPr lang="cs-CZ" b="1" dirty="0"/>
              <a:t>zavřít</a:t>
            </a:r>
            <a:r>
              <a:rPr lang="cs-CZ" dirty="0"/>
              <a:t> jeho okno. </a:t>
            </a:r>
          </a:p>
          <a:p>
            <a:pPr marL="215979" indent="-215979">
              <a:spcBef>
                <a:spcPts val="1200"/>
              </a:spcBef>
              <a:buClr>
                <a:schemeClr val="accent1"/>
              </a:buClr>
              <a:buSzPct val="80000"/>
              <a:buBlip>
                <a:blip r:embed="rId2"/>
              </a:buBlip>
            </a:pPr>
            <a:r>
              <a:rPr lang="cs-CZ" b="1" dirty="0">
                <a:solidFill>
                  <a:srgbClr val="0070C0"/>
                </a:solidFill>
                <a:latin typeface="Calibri" pitchFamily="34" charset="0"/>
              </a:rPr>
              <a:t>Program</a:t>
            </a:r>
            <a:r>
              <a:rPr lang="cs-CZ" dirty="0">
                <a:latin typeface="Calibri" pitchFamily="34" charset="0"/>
              </a:rPr>
              <a:t> obsahuje </a:t>
            </a:r>
            <a:r>
              <a:rPr lang="cs-CZ" b="1" dirty="0">
                <a:latin typeface="Calibri" pitchFamily="34" charset="0"/>
              </a:rPr>
              <a:t>nástroje pro naši práci</a:t>
            </a:r>
            <a:r>
              <a:rPr lang="cs-CZ" dirty="0">
                <a:latin typeface="Calibri" pitchFamily="34" charset="0"/>
              </a:rPr>
              <a:t>. </a:t>
            </a:r>
          </a:p>
          <a:p>
            <a:pPr marL="215979" indent="-215979">
              <a:spcBef>
                <a:spcPts val="1200"/>
              </a:spcBef>
              <a:buClr>
                <a:schemeClr val="accent1"/>
              </a:buClr>
              <a:buSzPct val="80000"/>
              <a:buBlip>
                <a:blip r:embed="rId2"/>
              </a:buBlip>
            </a:pPr>
            <a:r>
              <a:rPr lang="cs-CZ" dirty="0">
                <a:latin typeface="Calibri" pitchFamily="34" charset="0"/>
              </a:rPr>
              <a:t>Pomocí těchto nástrojů vytváříme své </a:t>
            </a:r>
            <a:r>
              <a:rPr lang="cs-CZ" b="1" dirty="0">
                <a:solidFill>
                  <a:srgbClr val="0070C0"/>
                </a:solidFill>
                <a:latin typeface="Calibri" pitchFamily="34" charset="0"/>
              </a:rPr>
              <a:t>dokumenty</a:t>
            </a:r>
            <a:r>
              <a:rPr lang="cs-CZ" dirty="0">
                <a:latin typeface="Calibri" pitchFamily="34" charset="0"/>
              </a:rPr>
              <a:t>. </a:t>
            </a:r>
          </a:p>
        </p:txBody>
      </p:sp>
      <p:sp>
        <p:nvSpPr>
          <p:cNvPr id="9" name="Obdélník 8"/>
          <p:cNvSpPr/>
          <p:nvPr/>
        </p:nvSpPr>
        <p:spPr>
          <a:xfrm>
            <a:off x="4283968" y="483518"/>
            <a:ext cx="486003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504" y="57153"/>
            <a:ext cx="4222272" cy="2566173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504" y="57153"/>
            <a:ext cx="4222272" cy="2566172"/>
          </a:xfrm>
          <a:prstGeom prst="rect">
            <a:avLst/>
          </a:prstGeom>
        </p:spPr>
      </p:pic>
      <p:cxnSp>
        <p:nvCxnSpPr>
          <p:cNvPr id="11" name="Pravoúhlá spojnice 10"/>
          <p:cNvCxnSpPr/>
          <p:nvPr/>
        </p:nvCxnSpPr>
        <p:spPr>
          <a:xfrm flipV="1">
            <a:off x="3563888" y="555526"/>
            <a:ext cx="1764000" cy="1116000"/>
          </a:xfrm>
          <a:prstGeom prst="bentConnector3">
            <a:avLst>
              <a:gd name="adj1" fmla="val 50000"/>
            </a:avLst>
          </a:prstGeom>
          <a:ln cmpd="sng">
            <a:solidFill>
              <a:schemeClr val="accent1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0" name="Pravoúhlá spojnice 19"/>
          <p:cNvCxnSpPr/>
          <p:nvPr/>
        </p:nvCxnSpPr>
        <p:spPr>
          <a:xfrm flipV="1">
            <a:off x="1497524" y="1891971"/>
            <a:ext cx="3578532" cy="373683"/>
          </a:xfrm>
          <a:prstGeom prst="bentConnector3">
            <a:avLst>
              <a:gd name="adj1" fmla="val 81799"/>
            </a:avLst>
          </a:prstGeom>
          <a:ln cmpd="sng">
            <a:solidFill>
              <a:schemeClr val="accent1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22" name="Obrázek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712" y="2715766"/>
            <a:ext cx="3289472" cy="145840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3" name="Obrázek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040" y="2850708"/>
            <a:ext cx="2809432" cy="1809274"/>
          </a:xfrm>
          <a:prstGeom prst="rect">
            <a:avLst/>
          </a:prstGeom>
        </p:spPr>
      </p:pic>
      <p:sp>
        <p:nvSpPr>
          <p:cNvPr id="24" name="TextovéPole 23"/>
          <p:cNvSpPr txBox="1"/>
          <p:nvPr/>
        </p:nvSpPr>
        <p:spPr>
          <a:xfrm>
            <a:off x="5617964" y="1584194"/>
            <a:ext cx="1751793" cy="30777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cs-CZ" dirty="0" smtClean="0"/>
              <a:t>Dokument – obrázek</a:t>
            </a:r>
            <a:endParaRPr lang="cs-CZ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3624657" y="3508699"/>
            <a:ext cx="1751793" cy="30777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cs-CZ" dirty="0" smtClean="0"/>
              <a:t>Dokument – text</a:t>
            </a:r>
            <a:endParaRPr lang="cs-CZ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6699616" y="3200922"/>
            <a:ext cx="1751793" cy="30777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cs-CZ" dirty="0" smtClean="0"/>
              <a:t>Dokument – video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453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 uiExpand="1" build="p" animBg="1"/>
      <p:bldP spid="18" grpId="0" animBg="1"/>
      <p:bldP spid="8" grpId="0" uiExpand="1" build="p" animBg="1"/>
      <p:bldP spid="24" grpId="0" animBg="1"/>
      <p:bldP spid="25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4067944" y="627534"/>
            <a:ext cx="5076056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497" y="699542"/>
            <a:ext cx="4032447" cy="4034915"/>
          </a:xfrm>
        </p:spPr>
        <p:txBody>
          <a:bodyPr>
            <a:normAutofit/>
          </a:bodyPr>
          <a:lstStyle/>
          <a:p>
            <a:pPr marL="215979" indent="-215979" defTabSz="914400">
              <a:spcBef>
                <a:spcPts val="600"/>
              </a:spcBef>
            </a:pPr>
            <a:r>
              <a:rPr lang="cs-CZ" sz="1400" b="1" dirty="0">
                <a:solidFill>
                  <a:srgbClr val="0070C0"/>
                </a:solidFill>
              </a:rPr>
              <a:t>Programy (aplikace),</a:t>
            </a:r>
            <a:r>
              <a:rPr lang="cs-CZ" sz="1400" dirty="0"/>
              <a:t> si můžeme rozdělit do tří skupin:</a:t>
            </a:r>
          </a:p>
          <a:p>
            <a:pPr marL="216000" indent="-216000" defTabSz="914400">
              <a:spcBef>
                <a:spcPts val="600"/>
              </a:spcBef>
              <a:buClr>
                <a:schemeClr val="accent5">
                  <a:lumMod val="50000"/>
                </a:schemeClr>
              </a:buClr>
              <a:buSzPct val="105000"/>
              <a:buFont typeface="+mj-lt"/>
              <a:buAutoNum type="arabicPeriod"/>
            </a:pPr>
            <a:r>
              <a:rPr lang="cs-CZ" sz="1400" dirty="0"/>
              <a:t>Programy, které </a:t>
            </a:r>
            <a:r>
              <a:rPr lang="cs-CZ" sz="1400" b="1" dirty="0"/>
              <a:t>žádné dokumenty </a:t>
            </a:r>
            <a:r>
              <a:rPr lang="cs-CZ" sz="1400" b="1" dirty="0">
                <a:solidFill>
                  <a:srgbClr val="0070C0"/>
                </a:solidFill>
              </a:rPr>
              <a:t>nevytvářejí</a:t>
            </a:r>
            <a:r>
              <a:rPr lang="cs-CZ" sz="1400" b="1" dirty="0"/>
              <a:t> </a:t>
            </a:r>
            <a:r>
              <a:rPr lang="cs-CZ" sz="1400" dirty="0"/>
              <a:t>ani </a:t>
            </a:r>
            <a:r>
              <a:rPr lang="cs-CZ" sz="1400" b="1" dirty="0"/>
              <a:t>nečtou</a:t>
            </a:r>
            <a:r>
              <a:rPr lang="cs-CZ" sz="1400" dirty="0"/>
              <a:t>. Prostě je </a:t>
            </a:r>
            <a:r>
              <a:rPr lang="cs-CZ" sz="1400" b="1" dirty="0"/>
              <a:t>nepotřebují</a:t>
            </a:r>
            <a:r>
              <a:rPr lang="cs-CZ" sz="1400" dirty="0" smtClean="0"/>
              <a:t>.</a:t>
            </a:r>
          </a:p>
          <a:p>
            <a:pPr marL="505182" lvl="1" indent="-285750">
              <a:spcBef>
                <a:spcPts val="600"/>
              </a:spcBef>
              <a:buClr>
                <a:schemeClr val="accent5">
                  <a:lumMod val="50000"/>
                </a:schemeClr>
              </a:buClr>
              <a:buSzPct val="105000"/>
            </a:pPr>
            <a:r>
              <a:rPr lang="cs-CZ" sz="1400" dirty="0" smtClean="0"/>
              <a:t>Třeba Kalkulačka, Stopky, jednoduché hry…</a:t>
            </a:r>
          </a:p>
          <a:p>
            <a:pPr marL="216000" indent="-216000" defTabSz="914400">
              <a:spcBef>
                <a:spcPts val="600"/>
              </a:spcBef>
              <a:buClr>
                <a:schemeClr val="accent5">
                  <a:lumMod val="50000"/>
                </a:schemeClr>
              </a:buClr>
              <a:buSzPct val="105000"/>
              <a:buFont typeface="+mj-lt"/>
              <a:buAutoNum type="arabicPeriod"/>
            </a:pPr>
            <a:r>
              <a:rPr lang="cs-CZ" sz="1400" dirty="0"/>
              <a:t>Programy, které </a:t>
            </a:r>
            <a:r>
              <a:rPr lang="cs-CZ" sz="1400" b="1" dirty="0" smtClean="0"/>
              <a:t>dokumenty </a:t>
            </a:r>
            <a:r>
              <a:rPr lang="cs-CZ" sz="1400" b="1" dirty="0" smtClean="0">
                <a:solidFill>
                  <a:srgbClr val="0070C0"/>
                </a:solidFill>
              </a:rPr>
              <a:t>pouze čtou </a:t>
            </a:r>
            <a:r>
              <a:rPr lang="cs-CZ" sz="1400" b="1" dirty="0" smtClean="0"/>
              <a:t>(otevírají)</a:t>
            </a:r>
            <a:r>
              <a:rPr lang="cs-CZ" sz="1400" dirty="0" smtClean="0"/>
              <a:t>. </a:t>
            </a:r>
            <a:endParaRPr lang="cs-CZ" sz="1400" dirty="0"/>
          </a:p>
          <a:p>
            <a:pPr marL="505182" lvl="1" indent="-285750">
              <a:spcBef>
                <a:spcPts val="600"/>
              </a:spcBef>
              <a:buClr>
                <a:schemeClr val="accent5">
                  <a:lumMod val="50000"/>
                </a:schemeClr>
              </a:buClr>
              <a:buSzPct val="105000"/>
            </a:pPr>
            <a:r>
              <a:rPr lang="cs-CZ" sz="1400" dirty="0" smtClean="0"/>
              <a:t>Příkladem programu, který </a:t>
            </a:r>
            <a:r>
              <a:rPr lang="cs-CZ" sz="1400" b="1" dirty="0" smtClean="0"/>
              <a:t>načítá a zobrazuje dokumenty </a:t>
            </a:r>
            <a:r>
              <a:rPr lang="cs-CZ" sz="1400" dirty="0" smtClean="0"/>
              <a:t>– webové stránky (přes Internet – budeme probírat) je </a:t>
            </a:r>
            <a:r>
              <a:rPr lang="cs-CZ" sz="1400" b="1" dirty="0" smtClean="0"/>
              <a:t>prohlížeč webových stránek</a:t>
            </a:r>
            <a:r>
              <a:rPr lang="cs-CZ" sz="1400" dirty="0" smtClean="0"/>
              <a:t> (například Google Chrome, Microsoft </a:t>
            </a:r>
            <a:r>
              <a:rPr lang="cs-CZ" sz="1400" dirty="0" err="1" smtClean="0"/>
              <a:t>Edge</a:t>
            </a:r>
            <a:r>
              <a:rPr lang="cs-CZ" sz="1400" dirty="0" smtClean="0"/>
              <a:t>, Apple Safari a další).</a:t>
            </a:r>
          </a:p>
          <a:p>
            <a:pPr marL="216000" indent="-216000">
              <a:spcBef>
                <a:spcPts val="600"/>
              </a:spcBef>
              <a:buClr>
                <a:schemeClr val="accent5">
                  <a:lumMod val="50000"/>
                </a:schemeClr>
              </a:buClr>
              <a:buSzPct val="105000"/>
              <a:buFont typeface="+mj-lt"/>
              <a:buAutoNum type="arabicPeriod"/>
            </a:pPr>
            <a:r>
              <a:rPr lang="cs-CZ" sz="1400" dirty="0"/>
              <a:t>Programy, které </a:t>
            </a:r>
            <a:r>
              <a:rPr lang="cs-CZ" sz="1400" dirty="0" smtClean="0"/>
              <a:t>dokumenty </a:t>
            </a:r>
            <a:r>
              <a:rPr lang="cs-CZ" sz="1400" b="1" dirty="0" smtClean="0">
                <a:solidFill>
                  <a:srgbClr val="0070C0"/>
                </a:solidFill>
              </a:rPr>
              <a:t>vytvářejí</a:t>
            </a:r>
            <a:r>
              <a:rPr lang="cs-CZ" sz="1400" dirty="0" smtClean="0"/>
              <a:t>. A také </a:t>
            </a:r>
            <a:r>
              <a:rPr lang="cs-CZ" sz="1400" b="1" dirty="0" smtClean="0">
                <a:solidFill>
                  <a:srgbClr val="0070C0"/>
                </a:solidFill>
              </a:rPr>
              <a:t>ukládají</a:t>
            </a:r>
            <a:r>
              <a:rPr lang="cs-CZ" sz="1400" dirty="0" smtClean="0"/>
              <a:t>, buď na </a:t>
            </a:r>
            <a:r>
              <a:rPr lang="cs-CZ" sz="1400" b="1" dirty="0" smtClean="0"/>
              <a:t>disk</a:t>
            </a:r>
            <a:r>
              <a:rPr lang="cs-CZ" sz="1400" dirty="0" smtClean="0"/>
              <a:t> počítače nebo do </a:t>
            </a:r>
            <a:r>
              <a:rPr lang="cs-CZ" sz="1400" b="1" dirty="0" err="1" smtClean="0"/>
              <a:t>cloudu</a:t>
            </a:r>
            <a:r>
              <a:rPr lang="cs-CZ" sz="1400" dirty="0" smtClean="0"/>
              <a:t>.</a:t>
            </a:r>
            <a:endParaRPr lang="cs-CZ" sz="1400" dirty="0"/>
          </a:p>
          <a:p>
            <a:pPr marL="505182" lvl="1" indent="-285750">
              <a:spcBef>
                <a:spcPts val="600"/>
              </a:spcBef>
              <a:buClr>
                <a:schemeClr val="accent5">
                  <a:lumMod val="50000"/>
                </a:schemeClr>
              </a:buClr>
              <a:buSzPct val="105000"/>
            </a:pPr>
            <a:endParaRPr lang="cs-CZ" sz="1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Programy a dokumenty podrobněji</a:t>
            </a:r>
            <a:endParaRPr lang="cs-CZ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16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107505" y="4227934"/>
            <a:ext cx="3816424" cy="307777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sz="1400" dirty="0" smtClean="0"/>
              <a:t>Této skupině programů se budeme dále věnovat.</a:t>
            </a:r>
            <a:endParaRPr lang="cs-CZ" sz="1400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4549" y="54011"/>
            <a:ext cx="1642756" cy="217491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5" y="54011"/>
            <a:ext cx="1405676" cy="219308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4807" y="712472"/>
            <a:ext cx="1387313" cy="2415123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563637"/>
            <a:ext cx="4476798" cy="297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22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4716016" y="627534"/>
            <a:ext cx="4427984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9648" y="1059582"/>
            <a:ext cx="3978615" cy="3005429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94082" y="726544"/>
            <a:ext cx="4521934" cy="3933438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1200"/>
              </a:spcBef>
            </a:pPr>
            <a:r>
              <a:rPr lang="cs-CZ" sz="1400" b="1" dirty="0" smtClean="0">
                <a:solidFill>
                  <a:srgbClr val="0070C0"/>
                </a:solidFill>
              </a:rPr>
              <a:t>Dokumenty</a:t>
            </a:r>
            <a:r>
              <a:rPr lang="cs-CZ" sz="1400" b="1" dirty="0" smtClean="0"/>
              <a:t> obsahují texty, obrázky, hudbu, video </a:t>
            </a:r>
            <a:br>
              <a:rPr lang="cs-CZ" sz="1400" b="1" dirty="0" smtClean="0"/>
            </a:br>
            <a:r>
              <a:rPr lang="cs-CZ" sz="1400" dirty="0" smtClean="0"/>
              <a:t>atd. atd. To už víme.</a:t>
            </a:r>
            <a:endParaRPr lang="cs-CZ" sz="1400" dirty="0"/>
          </a:p>
          <a:p>
            <a:pPr marL="215979" indent="-215979">
              <a:spcBef>
                <a:spcPts val="1800"/>
              </a:spcBef>
            </a:pPr>
            <a:r>
              <a:rPr lang="cs-CZ" sz="1400" b="1" dirty="0" smtClean="0"/>
              <a:t>Nedají se spustit. </a:t>
            </a:r>
            <a:r>
              <a:rPr lang="cs-CZ" sz="1400" b="1" dirty="0" smtClean="0">
                <a:solidFill>
                  <a:srgbClr val="0070C0"/>
                </a:solidFill>
              </a:rPr>
              <a:t>Dokument</a:t>
            </a:r>
            <a:r>
              <a:rPr lang="cs-CZ" sz="1400" b="1" dirty="0" smtClean="0"/>
              <a:t> </a:t>
            </a:r>
            <a:r>
              <a:rPr lang="cs-CZ" sz="1400" dirty="0" smtClean="0"/>
              <a:t>je vždy </a:t>
            </a:r>
            <a:r>
              <a:rPr lang="cs-CZ" sz="1400" b="1" dirty="0" smtClean="0">
                <a:solidFill>
                  <a:srgbClr val="0070C0"/>
                </a:solidFill>
              </a:rPr>
              <a:t>otevřen</a:t>
            </a:r>
            <a:r>
              <a:rPr lang="cs-CZ" sz="1400" b="1" dirty="0" smtClean="0"/>
              <a:t> </a:t>
            </a:r>
            <a:r>
              <a:rPr lang="cs-CZ" sz="1400" b="1" dirty="0" smtClean="0">
                <a:solidFill>
                  <a:srgbClr val="0070C0"/>
                </a:solidFill>
              </a:rPr>
              <a:t>v</a:t>
            </a:r>
            <a:r>
              <a:rPr lang="cs-CZ" sz="1400" b="1" dirty="0" smtClean="0">
                <a:solidFill>
                  <a:srgbClr val="C00000"/>
                </a:solidFill>
              </a:rPr>
              <a:t> </a:t>
            </a:r>
            <a:r>
              <a:rPr lang="cs-CZ" sz="1400" b="1" dirty="0" smtClean="0">
                <a:solidFill>
                  <a:srgbClr val="0070C0"/>
                </a:solidFill>
              </a:rPr>
              <a:t>programu</a:t>
            </a:r>
            <a:r>
              <a:rPr lang="cs-CZ" sz="1400" b="1" dirty="0" smtClean="0"/>
              <a:t>, </a:t>
            </a:r>
            <a:r>
              <a:rPr lang="cs-CZ" sz="1400" dirty="0" smtClean="0"/>
              <a:t>který s ním umí pracovat. </a:t>
            </a:r>
          </a:p>
          <a:p>
            <a:pPr marL="215979" indent="-215979">
              <a:spcBef>
                <a:spcPts val="1800"/>
              </a:spcBef>
            </a:pPr>
            <a:r>
              <a:rPr lang="cs-CZ" sz="1400" b="1" dirty="0" smtClean="0">
                <a:solidFill>
                  <a:srgbClr val="0070C0"/>
                </a:solidFill>
              </a:rPr>
              <a:t>Spuštěné programy </a:t>
            </a:r>
            <a:r>
              <a:rPr lang="cs-CZ" sz="1400" b="1" dirty="0" smtClean="0"/>
              <a:t>(a v nich </a:t>
            </a:r>
            <a:r>
              <a:rPr lang="cs-CZ" sz="1400" b="1" dirty="0" smtClean="0">
                <a:solidFill>
                  <a:srgbClr val="0070C0"/>
                </a:solidFill>
              </a:rPr>
              <a:t>otevřené dokumenty</a:t>
            </a:r>
            <a:r>
              <a:rPr lang="cs-CZ" sz="1400" b="1" dirty="0" smtClean="0"/>
              <a:t>) </a:t>
            </a:r>
            <a:r>
              <a:rPr lang="cs-CZ" sz="1400" dirty="0" smtClean="0"/>
              <a:t>se nacházejí v </a:t>
            </a:r>
            <a:r>
              <a:rPr lang="cs-CZ" sz="1400" b="1" dirty="0" smtClean="0">
                <a:solidFill>
                  <a:srgbClr val="0070C0"/>
                </a:solidFill>
              </a:rPr>
              <a:t>operační paměti </a:t>
            </a:r>
            <a:r>
              <a:rPr lang="cs-CZ" sz="1400" dirty="0" smtClean="0"/>
              <a:t>počítače.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Dokumenty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17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14" name="Pravoúhlá spojnice 13"/>
          <p:cNvCxnSpPr/>
          <p:nvPr/>
        </p:nvCxnSpPr>
        <p:spPr>
          <a:xfrm>
            <a:off x="4211960" y="915566"/>
            <a:ext cx="3744416" cy="1296144"/>
          </a:xfrm>
          <a:prstGeom prst="bentConnector3">
            <a:avLst>
              <a:gd name="adj1" fmla="val 99920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194082" y="2715766"/>
            <a:ext cx="4278302" cy="1728678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sz="1400" dirty="0" smtClean="0"/>
              <a:t>Ještě raději znovu. Zcela zásadní věc, kterou je zapotřebí </a:t>
            </a:r>
            <a:r>
              <a:rPr lang="cs-CZ" sz="1400" b="1" dirty="0" smtClean="0">
                <a:solidFill>
                  <a:srgbClr val="C00000"/>
                </a:solidFill>
              </a:rPr>
              <a:t>pochopit</a:t>
            </a:r>
            <a:r>
              <a:rPr lang="cs-CZ" sz="1400" dirty="0" smtClean="0"/>
              <a:t>:</a:t>
            </a:r>
          </a:p>
          <a:p>
            <a:r>
              <a:rPr lang="cs-CZ" sz="1400" b="1" dirty="0" smtClean="0">
                <a:solidFill>
                  <a:srgbClr val="0070C0"/>
                </a:solidFill>
              </a:rPr>
              <a:t>Dokumenty</a:t>
            </a:r>
            <a:r>
              <a:rPr lang="cs-CZ" sz="1400" dirty="0" smtClean="0"/>
              <a:t> nemohou být samotné nikde jinde, než na disku počítače. </a:t>
            </a:r>
            <a:r>
              <a:rPr lang="cs-CZ" sz="1400" b="1" dirty="0" smtClean="0"/>
              <a:t>Text</a:t>
            </a:r>
            <a:r>
              <a:rPr lang="cs-CZ" sz="1400" dirty="0" smtClean="0"/>
              <a:t> </a:t>
            </a:r>
            <a:r>
              <a:rPr lang="cs-CZ" sz="1400" b="1" dirty="0" smtClean="0">
                <a:solidFill>
                  <a:srgbClr val="C00000"/>
                </a:solidFill>
              </a:rPr>
              <a:t>nemůžeme</a:t>
            </a:r>
            <a:r>
              <a:rPr lang="cs-CZ" sz="1400" b="1" dirty="0" smtClean="0"/>
              <a:t> spustit</a:t>
            </a:r>
            <a:r>
              <a:rPr lang="cs-CZ" sz="1400" dirty="0" smtClean="0"/>
              <a:t>, </a:t>
            </a:r>
            <a:r>
              <a:rPr lang="cs-CZ" sz="1400" b="1" dirty="0" smtClean="0"/>
              <a:t>obrázek </a:t>
            </a:r>
            <a:r>
              <a:rPr lang="cs-CZ" sz="1400" b="1" dirty="0" smtClean="0">
                <a:solidFill>
                  <a:srgbClr val="C00000"/>
                </a:solidFill>
              </a:rPr>
              <a:t>nemůžeme</a:t>
            </a:r>
            <a:r>
              <a:rPr lang="cs-CZ" sz="1400" b="1" dirty="0" smtClean="0"/>
              <a:t> spustit</a:t>
            </a:r>
            <a:r>
              <a:rPr lang="cs-CZ" sz="1400" dirty="0" smtClean="0"/>
              <a:t>, </a:t>
            </a:r>
            <a:r>
              <a:rPr lang="cs-CZ" sz="1400" b="1" dirty="0" smtClean="0"/>
              <a:t>video </a:t>
            </a:r>
            <a:r>
              <a:rPr lang="cs-CZ" sz="1400" b="1" dirty="0" smtClean="0">
                <a:solidFill>
                  <a:srgbClr val="C00000"/>
                </a:solidFill>
              </a:rPr>
              <a:t>nemůžeme</a:t>
            </a:r>
            <a:r>
              <a:rPr lang="cs-CZ" sz="1400" b="1" dirty="0" smtClean="0"/>
              <a:t> spustit</a:t>
            </a:r>
            <a:r>
              <a:rPr lang="cs-CZ" sz="1400" dirty="0" smtClean="0"/>
              <a:t>.</a:t>
            </a:r>
          </a:p>
          <a:p>
            <a:r>
              <a:rPr lang="cs-CZ" sz="1400" b="1" dirty="0" smtClean="0">
                <a:solidFill>
                  <a:srgbClr val="0070C0"/>
                </a:solidFill>
              </a:rPr>
              <a:t>Dokument můžeme </a:t>
            </a:r>
            <a:r>
              <a:rPr lang="cs-CZ" sz="1400" b="1" dirty="0" smtClean="0"/>
              <a:t>otevřít</a:t>
            </a:r>
            <a:r>
              <a:rPr lang="cs-CZ" sz="1400" b="1" dirty="0" smtClean="0">
                <a:solidFill>
                  <a:srgbClr val="0070C0"/>
                </a:solidFill>
              </a:rPr>
              <a:t> do spuštěného (běžícího) programu.</a:t>
            </a:r>
            <a:endParaRPr lang="cs-CZ" sz="1400" b="1" dirty="0">
              <a:solidFill>
                <a:srgbClr val="0070C0"/>
              </a:solidFill>
            </a:endParaRPr>
          </a:p>
        </p:txBody>
      </p:sp>
      <p:cxnSp>
        <p:nvCxnSpPr>
          <p:cNvPr id="15" name="Pravoúhlá spojnice 14"/>
          <p:cNvCxnSpPr/>
          <p:nvPr/>
        </p:nvCxnSpPr>
        <p:spPr>
          <a:xfrm flipV="1">
            <a:off x="4644008" y="1203598"/>
            <a:ext cx="1440000" cy="360040"/>
          </a:xfrm>
          <a:prstGeom prst="bentConnector3">
            <a:avLst>
              <a:gd name="adj1" fmla="val 100067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5076056" y="1877512"/>
            <a:ext cx="2016224" cy="1169551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sz="1400" dirty="0" smtClean="0"/>
              <a:t>V tomto okně běží </a:t>
            </a:r>
            <a:r>
              <a:rPr lang="cs-CZ" sz="1400" b="1" dirty="0" smtClean="0"/>
              <a:t>program Fotogalerie </a:t>
            </a:r>
            <a:br>
              <a:rPr lang="cs-CZ" sz="1400" b="1" dirty="0" smtClean="0"/>
            </a:br>
            <a:r>
              <a:rPr lang="cs-CZ" sz="1400" dirty="0" smtClean="0"/>
              <a:t>a v něm je otevřen </a:t>
            </a:r>
            <a:r>
              <a:rPr lang="cs-CZ" sz="1400" b="1" dirty="0" smtClean="0"/>
              <a:t>dokument</a:t>
            </a:r>
            <a:r>
              <a:rPr lang="cs-CZ" sz="1400" dirty="0" smtClean="0"/>
              <a:t> s názvem </a:t>
            </a:r>
            <a:r>
              <a:rPr lang="cs-CZ" sz="1400" b="1" dirty="0" smtClean="0"/>
              <a:t>Wroclaw2018(37).</a:t>
            </a:r>
            <a:r>
              <a:rPr lang="cs-CZ" sz="1400" b="1" dirty="0" err="1" smtClean="0"/>
              <a:t>jpg</a:t>
            </a:r>
            <a:r>
              <a:rPr lang="cs-CZ" sz="1400" dirty="0" smtClean="0"/>
              <a:t>.</a:t>
            </a:r>
            <a:endParaRPr lang="cs-CZ" sz="1400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4867976" y="3758395"/>
            <a:ext cx="4168520" cy="523220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sz="1400" dirty="0" smtClean="0"/>
              <a:t>Název dokumentu a program, ve kterém je otevřen – obojí (téměř) vždy vidíme na </a:t>
            </a:r>
            <a:r>
              <a:rPr lang="cs-CZ" sz="1400" b="1" dirty="0" smtClean="0">
                <a:solidFill>
                  <a:srgbClr val="0070C0"/>
                </a:solidFill>
              </a:rPr>
              <a:t>titulku okna</a:t>
            </a:r>
            <a:r>
              <a:rPr lang="cs-CZ" sz="1400" dirty="0" smtClean="0"/>
              <a:t>.</a:t>
            </a:r>
            <a:endParaRPr lang="cs-CZ" sz="1400" dirty="0"/>
          </a:p>
        </p:txBody>
      </p:sp>
      <p:cxnSp>
        <p:nvCxnSpPr>
          <p:cNvPr id="22" name="Pravoúhlá spojnice 21"/>
          <p:cNvCxnSpPr/>
          <p:nvPr/>
        </p:nvCxnSpPr>
        <p:spPr>
          <a:xfrm rot="16200000" flipV="1">
            <a:off x="5512837" y="1918946"/>
            <a:ext cx="2618711" cy="1044000"/>
          </a:xfrm>
          <a:prstGeom prst="bentConnector3">
            <a:avLst>
              <a:gd name="adj1" fmla="val 99965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811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13" grpId="0" uiExpand="1" build="p" animBg="1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4716016" y="627534"/>
            <a:ext cx="4427984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94082" y="726545"/>
            <a:ext cx="4449926" cy="2098134"/>
          </a:xfrm>
        </p:spPr>
        <p:txBody>
          <a:bodyPr>
            <a:normAutofit/>
          </a:bodyPr>
          <a:lstStyle/>
          <a:p>
            <a:pPr marL="215979" indent="-215979"/>
            <a:r>
              <a:rPr lang="cs-CZ" sz="1400" dirty="0"/>
              <a:t>Všechny operace v počítači vykonává </a:t>
            </a:r>
            <a:r>
              <a:rPr lang="cs-CZ" sz="1400" b="1" dirty="0">
                <a:solidFill>
                  <a:srgbClr val="0070C0"/>
                </a:solidFill>
              </a:rPr>
              <a:t>procesor</a:t>
            </a:r>
            <a:r>
              <a:rPr lang="cs-CZ" sz="1400" dirty="0"/>
              <a:t>, využívá pro svoji </a:t>
            </a:r>
            <a:r>
              <a:rPr lang="cs-CZ" sz="1400" dirty="0" smtClean="0"/>
              <a:t>činnost </a:t>
            </a:r>
            <a:r>
              <a:rPr lang="cs-CZ" sz="1400" b="1" dirty="0">
                <a:solidFill>
                  <a:srgbClr val="0070C0"/>
                </a:solidFill>
              </a:rPr>
              <a:t>operační paměť</a:t>
            </a:r>
            <a:r>
              <a:rPr lang="cs-CZ" sz="1400" dirty="0"/>
              <a:t>. </a:t>
            </a:r>
            <a:r>
              <a:rPr lang="cs-CZ" sz="1400" b="1" dirty="0"/>
              <a:t>Paměť s procesorem tvoří vlastně „mozek“ počítače. </a:t>
            </a:r>
            <a:r>
              <a:rPr lang="cs-CZ" sz="1400" dirty="0"/>
              <a:t>Zde se vytváří to, co zrovna vidíme na obrazovce. </a:t>
            </a:r>
            <a:endParaRPr lang="cs-CZ" sz="1400" dirty="0" smtClean="0"/>
          </a:p>
          <a:p>
            <a:pPr marL="435411" lvl="1" indent="-215979"/>
            <a:r>
              <a:rPr lang="cs-CZ" sz="1400" dirty="0" smtClean="0"/>
              <a:t>Procesor a operační paměť fungují </a:t>
            </a:r>
            <a:r>
              <a:rPr lang="cs-CZ" sz="1400" dirty="0"/>
              <a:t>a něco </a:t>
            </a:r>
            <a:r>
              <a:rPr lang="cs-CZ" sz="1400" b="1" dirty="0"/>
              <a:t>obsahují</a:t>
            </a:r>
            <a:r>
              <a:rPr lang="cs-CZ" sz="1400" dirty="0"/>
              <a:t> však pouze </a:t>
            </a:r>
            <a:r>
              <a:rPr lang="cs-CZ" sz="1400" dirty="0" smtClean="0"/>
              <a:t>v době</a:t>
            </a:r>
            <a:r>
              <a:rPr lang="cs-CZ" sz="1400" dirty="0"/>
              <a:t>, kdy je počítač </a:t>
            </a:r>
            <a:r>
              <a:rPr lang="cs-CZ" sz="1400" b="1" dirty="0"/>
              <a:t>zapnutý</a:t>
            </a:r>
            <a:r>
              <a:rPr lang="cs-CZ" sz="1400" dirty="0"/>
              <a:t>.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Shrňme si, jak fungují počítače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18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sp>
        <p:nvSpPr>
          <p:cNvPr id="15" name="Zástupný symbol pro obsah 1"/>
          <p:cNvSpPr txBox="1">
            <a:spLocks/>
          </p:cNvSpPr>
          <p:nvPr/>
        </p:nvSpPr>
        <p:spPr>
          <a:xfrm>
            <a:off x="194082" y="2537313"/>
            <a:ext cx="4449926" cy="2050661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329150" indent="-240006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1648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548582" indent="-20571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15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747445" indent="-17143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15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912019" indent="-137149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15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069735" indent="-137149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15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1220597" indent="-137149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458" indent="-137149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22316" indent="-137149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73176" indent="-137149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348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15979" indent="-215979" defTabSz="914400">
              <a:buBlip>
                <a:blip r:embed="rId3"/>
              </a:buBlip>
            </a:pPr>
            <a:r>
              <a:rPr lang="cs-CZ" sz="1400" dirty="0"/>
              <a:t>Abychom mohli v počítači něco trvale uchovat, obsahuje počítač disky. </a:t>
            </a:r>
          </a:p>
          <a:p>
            <a:pPr marL="435411" lvl="1" indent="-215979" defTabSz="914400"/>
            <a:r>
              <a:rPr lang="cs-CZ" sz="1400" dirty="0">
                <a:solidFill>
                  <a:srgbClr val="0070C0"/>
                </a:solidFill>
              </a:rPr>
              <a:t>Můžeme tedy na ně něco uložit (nahrát) a tam to </a:t>
            </a:r>
            <a:r>
              <a:rPr lang="cs-CZ" sz="1400" b="1" dirty="0">
                <a:solidFill>
                  <a:srgbClr val="0070C0"/>
                </a:solidFill>
              </a:rPr>
              <a:t>zůstane, i když je počítač vypnutý</a:t>
            </a:r>
            <a:r>
              <a:rPr lang="cs-CZ" sz="1400" dirty="0">
                <a:solidFill>
                  <a:srgbClr val="0070C0"/>
                </a:solidFill>
              </a:rPr>
              <a:t>. </a:t>
            </a:r>
            <a:r>
              <a:rPr lang="cs-CZ" sz="1400" dirty="0" smtClean="0">
                <a:solidFill>
                  <a:srgbClr val="0070C0"/>
                </a:solidFill>
              </a:rPr>
              <a:t/>
            </a:r>
            <a:br>
              <a:rPr lang="cs-CZ" sz="1400" dirty="0" smtClean="0">
                <a:solidFill>
                  <a:srgbClr val="0070C0"/>
                </a:solidFill>
              </a:rPr>
            </a:br>
            <a:r>
              <a:rPr lang="cs-CZ" sz="1400" dirty="0" smtClean="0">
                <a:solidFill>
                  <a:srgbClr val="0070C0"/>
                </a:solidFill>
              </a:rPr>
              <a:t>Po </a:t>
            </a:r>
            <a:r>
              <a:rPr lang="cs-CZ" sz="1400" dirty="0">
                <a:solidFill>
                  <a:srgbClr val="0070C0"/>
                </a:solidFill>
              </a:rPr>
              <a:t>zapnutí počítače tam vše najdeme – na disku je tedy vše trvale </a:t>
            </a:r>
            <a:r>
              <a:rPr lang="cs-CZ" sz="1400" b="1" dirty="0">
                <a:solidFill>
                  <a:srgbClr val="0070C0"/>
                </a:solidFill>
              </a:rPr>
              <a:t>uloženo</a:t>
            </a:r>
            <a:r>
              <a:rPr lang="cs-CZ" sz="1400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801870"/>
            <a:ext cx="3826515" cy="3772023"/>
          </a:xfrm>
          <a:prstGeom prst="rect">
            <a:avLst/>
          </a:prstGeom>
          <a:ln w="76200" cmpd="sng">
            <a:noFill/>
            <a:miter lim="800000"/>
          </a:ln>
        </p:spPr>
      </p:pic>
      <p:cxnSp>
        <p:nvCxnSpPr>
          <p:cNvPr id="8" name="Přímá spojnice 7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194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1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7669" y="1278017"/>
            <a:ext cx="2139610" cy="1287110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4499992" y="627534"/>
            <a:ext cx="4644008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497" y="699543"/>
            <a:ext cx="4341426" cy="1224135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400" b="1" dirty="0" smtClean="0"/>
              <a:t>Člověk</a:t>
            </a:r>
            <a:r>
              <a:rPr lang="cs-CZ" sz="1400" dirty="0" smtClean="0"/>
              <a:t> má svůj </a:t>
            </a:r>
            <a:r>
              <a:rPr lang="cs-CZ" sz="1400" b="1" dirty="0" smtClean="0">
                <a:solidFill>
                  <a:srgbClr val="0070C0"/>
                </a:solidFill>
              </a:rPr>
              <a:t>mozek</a:t>
            </a:r>
            <a:r>
              <a:rPr lang="cs-CZ" sz="1400" dirty="0" smtClean="0"/>
              <a:t>, který vykonává naše </a:t>
            </a:r>
            <a:r>
              <a:rPr lang="cs-CZ" sz="1400" b="1" dirty="0" smtClean="0">
                <a:solidFill>
                  <a:srgbClr val="0070C0"/>
                </a:solidFill>
              </a:rPr>
              <a:t>myšlenky</a:t>
            </a:r>
            <a:r>
              <a:rPr lang="cs-CZ" sz="1400" dirty="0" smtClean="0"/>
              <a:t> a také si je (chvilku) </a:t>
            </a:r>
            <a:r>
              <a:rPr lang="cs-CZ" sz="1400" b="1" dirty="0" smtClean="0"/>
              <a:t>pamatuje</a:t>
            </a:r>
            <a:r>
              <a:rPr lang="cs-CZ" sz="1400" dirty="0" smtClean="0"/>
              <a:t>.</a:t>
            </a:r>
            <a:endParaRPr lang="cs-CZ" sz="1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Jak funguje člověk</a:t>
            </a:r>
            <a:r>
              <a:rPr lang="cs-CZ" dirty="0"/>
              <a:t>? A jak počítač? </a:t>
            </a:r>
            <a:r>
              <a:rPr lang="cs-CZ" dirty="0" smtClean="0"/>
              <a:t>Opakování.</a:t>
            </a:r>
            <a:endParaRPr lang="cs-CZ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1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Bublinový popisek ve tvaru obláčku 4"/>
          <p:cNvSpPr/>
          <p:nvPr/>
        </p:nvSpPr>
        <p:spPr>
          <a:xfrm>
            <a:off x="2859682" y="1115474"/>
            <a:ext cx="1259132" cy="439277"/>
          </a:xfrm>
          <a:prstGeom prst="cloudCallout">
            <a:avLst>
              <a:gd name="adj1" fmla="val -48983"/>
              <a:gd name="adj2" fmla="val 32474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 + 8 = 13</a:t>
            </a:r>
            <a:endParaRPr lang="cs-CZ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571999" y="771550"/>
            <a:ext cx="4464497" cy="738664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sz="1400" b="1" dirty="0"/>
              <a:t>Počítač</a:t>
            </a:r>
            <a:r>
              <a:rPr lang="cs-CZ" sz="1400" dirty="0"/>
              <a:t> </a:t>
            </a:r>
            <a:r>
              <a:rPr lang="cs-CZ" sz="1400" dirty="0" smtClean="0"/>
              <a:t>má </a:t>
            </a:r>
            <a:r>
              <a:rPr lang="cs-CZ" sz="1400" b="1" dirty="0" smtClean="0">
                <a:solidFill>
                  <a:srgbClr val="0070C0"/>
                </a:solidFill>
              </a:rPr>
              <a:t>čipy</a:t>
            </a:r>
            <a:r>
              <a:rPr lang="cs-CZ" sz="1400" dirty="0" smtClean="0"/>
              <a:t>, zejména svůj </a:t>
            </a:r>
            <a:r>
              <a:rPr lang="cs-CZ" sz="1400" b="1" dirty="0" smtClean="0">
                <a:solidFill>
                  <a:srgbClr val="0070C0"/>
                </a:solidFill>
              </a:rPr>
              <a:t>procesor</a:t>
            </a:r>
            <a:r>
              <a:rPr lang="cs-CZ" sz="1400" dirty="0" smtClean="0"/>
              <a:t> a svoji </a:t>
            </a:r>
            <a:r>
              <a:rPr lang="cs-CZ" sz="1400" b="1" dirty="0" smtClean="0">
                <a:solidFill>
                  <a:srgbClr val="0070C0"/>
                </a:solidFill>
              </a:rPr>
              <a:t>operační paměť</a:t>
            </a:r>
            <a:r>
              <a:rPr lang="cs-CZ" sz="1400" dirty="0" smtClean="0"/>
              <a:t>. Procesor vykonává operace. To, s čím právě počítá, má v operační paměti. </a:t>
            </a:r>
            <a:endParaRPr lang="cs-CZ" sz="14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1641269"/>
            <a:ext cx="2026552" cy="1722569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4576" y="1707654"/>
            <a:ext cx="1641680" cy="1577552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1937" y="1860183"/>
            <a:ext cx="1208999" cy="1208999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4572001" y="3507854"/>
            <a:ext cx="2952328" cy="523220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cs-CZ" sz="1400" b="1" dirty="0" smtClean="0"/>
              <a:t>Počítač </a:t>
            </a:r>
            <a:r>
              <a:rPr lang="cs-CZ" sz="1400" dirty="0" smtClean="0"/>
              <a:t>používá</a:t>
            </a:r>
            <a:r>
              <a:rPr lang="cs-CZ" sz="1400" b="1" dirty="0" smtClean="0"/>
              <a:t> </a:t>
            </a:r>
            <a:r>
              <a:rPr lang="cs-CZ" sz="1400" b="1" dirty="0" smtClean="0">
                <a:solidFill>
                  <a:srgbClr val="0070C0"/>
                </a:solidFill>
              </a:rPr>
              <a:t>disky</a:t>
            </a:r>
            <a:r>
              <a:rPr lang="cs-CZ" sz="1400" dirty="0" smtClean="0"/>
              <a:t>, na kterých jsou trvale uloženy naše </a:t>
            </a:r>
            <a:r>
              <a:rPr lang="cs-CZ" sz="1400" b="1" dirty="0" smtClean="0"/>
              <a:t>soubory</a:t>
            </a:r>
            <a:r>
              <a:rPr lang="cs-CZ" sz="1400" dirty="0" smtClean="0"/>
              <a:t>.</a:t>
            </a: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2014573"/>
            <a:ext cx="2072668" cy="550553"/>
          </a:xfrm>
          <a:prstGeom prst="rect">
            <a:avLst/>
          </a:prstGeom>
        </p:spPr>
      </p:pic>
      <p:sp>
        <p:nvSpPr>
          <p:cNvPr id="18" name="Zástupný symbol pro obsah 1"/>
          <p:cNvSpPr txBox="1">
            <a:spLocks/>
          </p:cNvSpPr>
          <p:nvPr/>
        </p:nvSpPr>
        <p:spPr>
          <a:xfrm>
            <a:off x="35497" y="2715766"/>
            <a:ext cx="4341426" cy="1224135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329150" indent="-240006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Tx/>
              <a:buBlip>
                <a:blip r:embed="rId8"/>
              </a:buBlip>
              <a:defRPr kumimoji="0" sz="16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548582" indent="-20571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1600" kern="1200">
                <a:solidFill>
                  <a:srgbClr val="0070C0"/>
                </a:solidFill>
                <a:latin typeface="Calibri" pitchFamily="34" charset="0"/>
                <a:ea typeface="+mn-ea"/>
                <a:cs typeface="+mn-cs"/>
              </a:defRPr>
            </a:lvl2pPr>
            <a:lvl3pPr marL="747445" indent="-17143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15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912019" indent="-137149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15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069735" indent="-137149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15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1220597" indent="-137149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458" indent="-137149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22316" indent="-137149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73176" indent="-137149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348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15979" indent="-215979" defTabSz="914400">
              <a:spcBef>
                <a:spcPts val="600"/>
              </a:spcBef>
            </a:pPr>
            <a:r>
              <a:rPr lang="cs-CZ" sz="1400" b="1" dirty="0" smtClean="0"/>
              <a:t>Člověk</a:t>
            </a:r>
            <a:r>
              <a:rPr lang="cs-CZ" sz="1400" dirty="0" smtClean="0"/>
              <a:t> používá </a:t>
            </a:r>
            <a:r>
              <a:rPr lang="cs-CZ" sz="1400" b="1" dirty="0" smtClean="0"/>
              <a:t>krabice</a:t>
            </a:r>
            <a:r>
              <a:rPr lang="cs-CZ" sz="1400" dirty="0" smtClean="0"/>
              <a:t> (aktovky, tašky), do kterých si </a:t>
            </a:r>
            <a:r>
              <a:rPr lang="cs-CZ" sz="1400" b="1" dirty="0" smtClean="0">
                <a:solidFill>
                  <a:srgbClr val="0070C0"/>
                </a:solidFill>
              </a:rPr>
              <a:t>ukládá</a:t>
            </a:r>
            <a:r>
              <a:rPr lang="cs-CZ" sz="1400" dirty="0" smtClean="0"/>
              <a:t> své </a:t>
            </a:r>
            <a:r>
              <a:rPr lang="cs-CZ" sz="1400" b="1" dirty="0" smtClean="0"/>
              <a:t>knihy a sešity</a:t>
            </a:r>
            <a:r>
              <a:rPr lang="cs-CZ" sz="1400" dirty="0" smtClean="0"/>
              <a:t>, ve kterých má </a:t>
            </a:r>
            <a:r>
              <a:rPr lang="cs-CZ" sz="1400" b="1" dirty="0" smtClean="0"/>
              <a:t>trvale</a:t>
            </a:r>
            <a:r>
              <a:rPr lang="cs-CZ" sz="1400" dirty="0" smtClean="0"/>
              <a:t> </a:t>
            </a:r>
            <a:r>
              <a:rPr lang="cs-CZ" sz="1400" b="1" dirty="0" smtClean="0"/>
              <a:t>zapsáno</a:t>
            </a:r>
            <a:r>
              <a:rPr lang="cs-CZ" sz="1400" dirty="0" smtClean="0"/>
              <a:t> vše, co vymyslel.</a:t>
            </a:r>
            <a:endParaRPr lang="cs-CZ" sz="1400" dirty="0"/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4268" y="3313911"/>
            <a:ext cx="1269620" cy="1346071"/>
          </a:xfrm>
          <a:prstGeom prst="rect">
            <a:avLst/>
          </a:prstGeom>
        </p:spPr>
      </p:pic>
      <p:sp>
        <p:nvSpPr>
          <p:cNvPr id="20" name="Bublinový popisek ve tvaru obláčku 19"/>
          <p:cNvSpPr/>
          <p:nvPr/>
        </p:nvSpPr>
        <p:spPr>
          <a:xfrm>
            <a:off x="6113391" y="2000264"/>
            <a:ext cx="1259132" cy="439277"/>
          </a:xfrm>
          <a:prstGeom prst="cloudCallout">
            <a:avLst>
              <a:gd name="adj1" fmla="val -48983"/>
              <a:gd name="adj2" fmla="val 32474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 + 8 = 13</a:t>
            </a:r>
            <a:endParaRPr lang="cs-CZ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844678" y="3837039"/>
            <a:ext cx="1074680" cy="723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Obrázek 21"/>
          <p:cNvPicPr>
            <a:picLocks noChangeAspect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7" y="3737142"/>
            <a:ext cx="923559" cy="92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6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11" grpId="0" animBg="1"/>
      <p:bldP spid="15" grpId="0" uiExpand="1" build="p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94082" y="726544"/>
            <a:ext cx="7834302" cy="1732157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1200"/>
              </a:spcBef>
            </a:pPr>
            <a:r>
              <a:rPr lang="cs-CZ" dirty="0"/>
              <a:t>Z principu práce počítače (pracujeme v operační paměti díky procesoru, dokumenty ukládáme na disky) plyne existence a obsah nabídky </a:t>
            </a:r>
            <a:r>
              <a:rPr lang="cs-CZ" b="1" dirty="0">
                <a:solidFill>
                  <a:srgbClr val="0070C0"/>
                </a:solidFill>
              </a:rPr>
              <a:t>Soubor</a:t>
            </a:r>
            <a:r>
              <a:rPr lang="cs-CZ" dirty="0"/>
              <a:t>. </a:t>
            </a:r>
            <a:endParaRPr lang="cs-CZ" dirty="0" smtClean="0"/>
          </a:p>
          <a:p>
            <a:pPr marL="215979" indent="-215979">
              <a:spcBef>
                <a:spcPts val="1200"/>
              </a:spcBef>
            </a:pPr>
            <a:r>
              <a:rPr lang="cs-CZ" dirty="0" smtClean="0"/>
              <a:t>Tuto </a:t>
            </a:r>
            <a:r>
              <a:rPr lang="cs-CZ" dirty="0"/>
              <a:t>nabídku proto najdeme v každém programu, pomocí kterého něco </a:t>
            </a:r>
            <a:r>
              <a:rPr lang="cs-CZ" b="1" dirty="0"/>
              <a:t>vytváříme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Nabídka </a:t>
            </a:r>
            <a:r>
              <a:rPr lang="cs-CZ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Soubor</a:t>
            </a:r>
            <a:endParaRPr lang="cs-CZ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19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1851670"/>
            <a:ext cx="1309715" cy="2732878"/>
          </a:xfrm>
          <a:prstGeom prst="rect">
            <a:avLst/>
          </a:prstGeom>
        </p:spPr>
      </p:pic>
      <p:cxnSp>
        <p:nvCxnSpPr>
          <p:cNvPr id="14" name="Přímá spojnice se šipkou 13"/>
          <p:cNvCxnSpPr/>
          <p:nvPr/>
        </p:nvCxnSpPr>
        <p:spPr>
          <a:xfrm>
            <a:off x="2263657" y="2993377"/>
            <a:ext cx="98020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>
            <a:off x="2263657" y="3363838"/>
            <a:ext cx="98020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2263657" y="3651870"/>
            <a:ext cx="98020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>
            <a:off x="2502363" y="4011910"/>
            <a:ext cx="7188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>
            <a:off x="2263657" y="4371950"/>
            <a:ext cx="98020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Zástupný symbol pro obsah 3"/>
          <p:cNvSpPr txBox="1">
            <a:spLocks/>
          </p:cNvSpPr>
          <p:nvPr/>
        </p:nvSpPr>
        <p:spPr>
          <a:xfrm>
            <a:off x="3203848" y="2827051"/>
            <a:ext cx="5832648" cy="1760923"/>
          </a:xfrm>
          <a:prstGeom prst="rect">
            <a:avLst/>
          </a:prstGeom>
        </p:spPr>
        <p:txBody>
          <a:bodyPr vert="horz" lIns="41148" tIns="6858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9154" indent="0">
              <a:spcBef>
                <a:spcPts val="800"/>
              </a:spcBef>
              <a:buNone/>
            </a:pPr>
            <a:r>
              <a:rPr lang="cs-CZ" sz="1500" dirty="0"/>
              <a:t>Založí </a:t>
            </a:r>
            <a:r>
              <a:rPr lang="cs-CZ" sz="1500" b="1" dirty="0"/>
              <a:t>v paměti </a:t>
            </a:r>
            <a:r>
              <a:rPr lang="cs-CZ" sz="1500" dirty="0"/>
              <a:t>počítače nový soubor, tj</a:t>
            </a:r>
            <a:r>
              <a:rPr lang="cs-CZ" sz="1500" b="1" dirty="0"/>
              <a:t>. nový dokument</a:t>
            </a:r>
            <a:r>
              <a:rPr lang="cs-CZ" sz="1500" dirty="0"/>
              <a:t>.</a:t>
            </a:r>
          </a:p>
          <a:p>
            <a:pPr marL="89154" indent="0">
              <a:spcBef>
                <a:spcPts val="800"/>
              </a:spcBef>
              <a:buNone/>
            </a:pPr>
            <a:r>
              <a:rPr lang="cs-CZ" sz="1500" dirty="0"/>
              <a:t>Otevře existující dokument </a:t>
            </a:r>
            <a:r>
              <a:rPr lang="cs-CZ" sz="1500" b="1" dirty="0"/>
              <a:t>(z disku do paměti)</a:t>
            </a:r>
            <a:r>
              <a:rPr lang="cs-CZ" sz="1500" dirty="0"/>
              <a:t>.</a:t>
            </a:r>
          </a:p>
          <a:p>
            <a:pPr marL="89154" indent="0">
              <a:spcBef>
                <a:spcPts val="800"/>
              </a:spcBef>
              <a:buNone/>
            </a:pPr>
            <a:r>
              <a:rPr lang="cs-CZ" sz="1500" dirty="0"/>
              <a:t>Uloží stav na obrazovce </a:t>
            </a:r>
            <a:r>
              <a:rPr lang="cs-CZ" sz="1500" b="1" dirty="0" smtClean="0"/>
              <a:t>(kopii obsahu paměti) </a:t>
            </a:r>
            <a:r>
              <a:rPr lang="cs-CZ" sz="1500" dirty="0"/>
              <a:t>na</a:t>
            </a:r>
            <a:r>
              <a:rPr lang="cs-CZ" sz="1500" b="1" dirty="0"/>
              <a:t> </a:t>
            </a:r>
            <a:r>
              <a:rPr lang="cs-CZ" sz="1500" b="1" dirty="0" smtClean="0"/>
              <a:t>disk</a:t>
            </a:r>
            <a:r>
              <a:rPr lang="cs-CZ" sz="1500" dirty="0" smtClean="0"/>
              <a:t>.</a:t>
            </a:r>
            <a:endParaRPr lang="cs-CZ" sz="1500" dirty="0"/>
          </a:p>
          <a:p>
            <a:pPr marL="89154" indent="0">
              <a:spcBef>
                <a:spcPts val="800"/>
              </a:spcBef>
              <a:buNone/>
            </a:pPr>
            <a:r>
              <a:rPr lang="cs-CZ" sz="1500" b="1" dirty="0"/>
              <a:t>Uloží</a:t>
            </a:r>
            <a:r>
              <a:rPr lang="cs-CZ" sz="1500" dirty="0"/>
              <a:t>, ale nejdříve se zeptá, kam a s jakým jménem má soubor uložit.</a:t>
            </a:r>
          </a:p>
          <a:p>
            <a:pPr marL="89154" indent="0">
              <a:spcBef>
                <a:spcPts val="800"/>
              </a:spcBef>
              <a:buNone/>
            </a:pPr>
            <a:r>
              <a:rPr lang="cs-CZ" sz="1500" b="1" dirty="0"/>
              <a:t>Zavře</a:t>
            </a:r>
            <a:r>
              <a:rPr lang="cs-CZ" sz="1500" dirty="0"/>
              <a:t> aktuální rozpracovaný dokument, okno programu nechá otevřené.</a:t>
            </a:r>
          </a:p>
          <a:p>
            <a:pPr>
              <a:spcBef>
                <a:spcPts val="800"/>
              </a:spcBef>
            </a:pPr>
            <a:endParaRPr lang="cs-CZ" sz="1800" dirty="0"/>
          </a:p>
        </p:txBody>
      </p:sp>
      <p:cxnSp>
        <p:nvCxnSpPr>
          <p:cNvPr id="13" name="Přímá spojnice 12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8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20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566" y="691123"/>
            <a:ext cx="9142868" cy="40408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94082" y="726544"/>
            <a:ext cx="7834302" cy="1732157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1200"/>
              </a:spcBef>
            </a:pPr>
            <a:r>
              <a:rPr lang="cs-CZ" dirty="0"/>
              <a:t>Se soubory se pracuje stále a v každém programu, kde něco vytváříme. Je proto užitečné znát </a:t>
            </a:r>
            <a:r>
              <a:rPr lang="cs-CZ" b="1" dirty="0"/>
              <a:t>klávesové kombinace </a:t>
            </a:r>
            <a:r>
              <a:rPr lang="cs-CZ" b="1" dirty="0" smtClean="0"/>
              <a:t>(zkratky) </a:t>
            </a:r>
            <a:r>
              <a:rPr lang="cs-CZ" dirty="0" smtClean="0"/>
              <a:t>pro </a:t>
            </a:r>
            <a:r>
              <a:rPr lang="cs-CZ" dirty="0"/>
              <a:t>často prováděné činnosti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Nabídka </a:t>
            </a:r>
            <a:r>
              <a:rPr lang="cs-CZ" dirty="0" smtClean="0"/>
              <a:t>Soubor – klávesové zkratky šetří čas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20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5" y="1878294"/>
            <a:ext cx="1298598" cy="2709680"/>
          </a:xfrm>
          <a:prstGeom prst="rect">
            <a:avLst/>
          </a:prstGeom>
        </p:spPr>
      </p:pic>
      <p:cxnSp>
        <p:nvCxnSpPr>
          <p:cNvPr id="14" name="Přímá spojnice se šipkou 13"/>
          <p:cNvCxnSpPr/>
          <p:nvPr/>
        </p:nvCxnSpPr>
        <p:spPr>
          <a:xfrm>
            <a:off x="2263657" y="2993377"/>
            <a:ext cx="98020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>
            <a:off x="2263657" y="3363838"/>
            <a:ext cx="98020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2263657" y="3723878"/>
            <a:ext cx="98020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>
            <a:off x="2502363" y="4011910"/>
            <a:ext cx="71882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>
            <a:off x="2263657" y="4371950"/>
            <a:ext cx="98020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Zástupný symbol pro obsah 3"/>
          <p:cNvSpPr txBox="1">
            <a:spLocks/>
          </p:cNvSpPr>
          <p:nvPr/>
        </p:nvSpPr>
        <p:spPr>
          <a:xfrm>
            <a:off x="3203848" y="2827051"/>
            <a:ext cx="5722783" cy="1904939"/>
          </a:xfrm>
          <a:prstGeom prst="rect">
            <a:avLst/>
          </a:prstGeom>
        </p:spPr>
        <p:txBody>
          <a:bodyPr vert="horz" lIns="41148" tIns="6858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9154" indent="0">
              <a:spcBef>
                <a:spcPts val="900"/>
              </a:spcBef>
              <a:buNone/>
            </a:pPr>
            <a:r>
              <a:rPr lang="cs-CZ" sz="1500" b="1" dirty="0"/>
              <a:t>CTRL + </a:t>
            </a:r>
            <a:r>
              <a:rPr lang="cs-CZ" sz="1500" b="1" dirty="0" smtClean="0"/>
              <a:t>N </a:t>
            </a:r>
            <a:r>
              <a:rPr lang="cs-CZ" sz="1500" dirty="0"/>
              <a:t>(</a:t>
            </a:r>
            <a:r>
              <a:rPr lang="cs-CZ" sz="1500" dirty="0" smtClean="0"/>
              <a:t>z angl</a:t>
            </a:r>
            <a:r>
              <a:rPr lang="cs-CZ" sz="1500" dirty="0"/>
              <a:t>. </a:t>
            </a:r>
            <a:r>
              <a:rPr lang="cs-CZ" sz="1500" b="1" dirty="0" smtClean="0"/>
              <a:t>New</a:t>
            </a:r>
            <a:r>
              <a:rPr lang="cs-CZ" sz="1500" dirty="0" smtClean="0"/>
              <a:t> </a:t>
            </a:r>
            <a:r>
              <a:rPr lang="cs-CZ" sz="1500" dirty="0"/>
              <a:t>– </a:t>
            </a:r>
            <a:r>
              <a:rPr lang="cs-CZ" sz="1500" dirty="0" smtClean="0"/>
              <a:t>Nový).</a:t>
            </a:r>
            <a:endParaRPr lang="cs-CZ" sz="1500" dirty="0"/>
          </a:p>
          <a:p>
            <a:pPr marL="89154" indent="0">
              <a:spcBef>
                <a:spcPts val="900"/>
              </a:spcBef>
              <a:buNone/>
            </a:pPr>
            <a:r>
              <a:rPr lang="cs-CZ" sz="1500" b="1" dirty="0"/>
              <a:t>CTRL + </a:t>
            </a:r>
            <a:r>
              <a:rPr lang="cs-CZ" sz="1500" b="1" dirty="0" smtClean="0"/>
              <a:t>O </a:t>
            </a:r>
            <a:r>
              <a:rPr lang="cs-CZ" sz="1500" dirty="0"/>
              <a:t>(z angl. </a:t>
            </a:r>
            <a:r>
              <a:rPr lang="cs-CZ" sz="1500" b="1" dirty="0" smtClean="0"/>
              <a:t>Open </a:t>
            </a:r>
            <a:r>
              <a:rPr lang="cs-CZ" sz="1500" dirty="0" smtClean="0"/>
              <a:t>– Otevřít)</a:t>
            </a:r>
            <a:endParaRPr lang="cs-CZ" sz="1500" dirty="0"/>
          </a:p>
          <a:p>
            <a:pPr marL="89154" indent="0">
              <a:spcBef>
                <a:spcPts val="900"/>
              </a:spcBef>
              <a:buNone/>
            </a:pPr>
            <a:r>
              <a:rPr lang="cs-CZ" sz="1500" b="1" dirty="0"/>
              <a:t>CTRL + S </a:t>
            </a:r>
            <a:r>
              <a:rPr lang="cs-CZ" sz="1500" dirty="0"/>
              <a:t>(z angl. </a:t>
            </a:r>
            <a:r>
              <a:rPr lang="cs-CZ" sz="1500" b="1" dirty="0" err="1"/>
              <a:t>Save</a:t>
            </a:r>
            <a:r>
              <a:rPr lang="cs-CZ" sz="1500" dirty="0"/>
              <a:t> – uložit do bezpečí</a:t>
            </a:r>
            <a:r>
              <a:rPr lang="cs-CZ" sz="1500" dirty="0" smtClean="0"/>
              <a:t>).</a:t>
            </a:r>
            <a:endParaRPr lang="cs-CZ" sz="1500" dirty="0"/>
          </a:p>
          <a:p>
            <a:pPr marL="89154" indent="0">
              <a:spcBef>
                <a:spcPts val="900"/>
              </a:spcBef>
              <a:buNone/>
            </a:pPr>
            <a:r>
              <a:rPr lang="cs-CZ" sz="1500" b="1" dirty="0"/>
              <a:t>CTRL + </a:t>
            </a:r>
            <a:r>
              <a:rPr lang="cs-CZ" sz="1500" b="1" dirty="0" smtClean="0"/>
              <a:t>Shift + S </a:t>
            </a:r>
            <a:r>
              <a:rPr lang="cs-CZ" sz="1500" dirty="0" smtClean="0"/>
              <a:t>nebo klávesa </a:t>
            </a:r>
            <a:r>
              <a:rPr lang="cs-CZ" sz="1500" b="1" dirty="0" smtClean="0"/>
              <a:t>F12 </a:t>
            </a:r>
            <a:r>
              <a:rPr lang="cs-CZ" sz="1500" dirty="0"/>
              <a:t>(ne vždy, ale často</a:t>
            </a:r>
            <a:r>
              <a:rPr lang="cs-CZ" sz="1500" dirty="0" smtClean="0"/>
              <a:t>).</a:t>
            </a:r>
          </a:p>
          <a:p>
            <a:pPr marL="89154" indent="0">
              <a:spcBef>
                <a:spcPts val="900"/>
              </a:spcBef>
              <a:buNone/>
            </a:pPr>
            <a:r>
              <a:rPr lang="cs-CZ" sz="1500" b="1" dirty="0" smtClean="0"/>
              <a:t>CTRL </a:t>
            </a:r>
            <a:r>
              <a:rPr lang="cs-CZ" sz="1500" b="1" dirty="0"/>
              <a:t>+ </a:t>
            </a:r>
            <a:r>
              <a:rPr lang="cs-CZ" sz="1500" b="1" dirty="0" smtClean="0"/>
              <a:t>F4</a:t>
            </a:r>
            <a:r>
              <a:rPr lang="cs-CZ" sz="1500" dirty="0" smtClean="0"/>
              <a:t>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372199" y="1886510"/>
            <a:ext cx="2554431" cy="1246495"/>
          </a:xfrm>
          <a:prstGeom prst="rect">
            <a:avLst/>
          </a:prstGeom>
          <a:solidFill>
            <a:srgbClr val="233E5F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500" dirty="0">
                <a:solidFill>
                  <a:schemeClr val="bg1"/>
                </a:solidFill>
                <a:latin typeface="Calibri" pitchFamily="34" charset="0"/>
              </a:rPr>
              <a:t>Stačí tedy kdykoliv v průběhu práce stisknout </a:t>
            </a:r>
            <a:r>
              <a:rPr lang="cs-CZ" sz="15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</a:rPr>
              <a:t>CTRL + S </a:t>
            </a:r>
            <a:r>
              <a:rPr lang="cs-CZ" sz="1500" dirty="0">
                <a:solidFill>
                  <a:schemeClr val="bg1"/>
                </a:solidFill>
                <a:latin typeface="Calibri" pitchFamily="34" charset="0"/>
              </a:rPr>
              <a:t>a program uloží naši rozpracovanou práci do souboru na disku.</a:t>
            </a:r>
          </a:p>
        </p:txBody>
      </p:sp>
      <p:cxnSp>
        <p:nvCxnSpPr>
          <p:cNvPr id="22" name="Přímá spojnice 21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734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20" grpId="0" uiExpand="1" build="p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94082" y="726544"/>
            <a:ext cx="7834302" cy="1732157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1200"/>
              </a:spcBef>
            </a:pPr>
            <a:r>
              <a:rPr lang="cs-CZ" dirty="0"/>
              <a:t>Často se setkáme s podobným hlášením. Nyní už bychom měli vědět, </a:t>
            </a:r>
            <a:r>
              <a:rPr lang="cs-CZ" dirty="0" smtClean="0"/>
              <a:t>co znamená </a:t>
            </a:r>
            <a:r>
              <a:rPr lang="cs-CZ" dirty="0"/>
              <a:t>a </a:t>
            </a:r>
            <a:r>
              <a:rPr lang="cs-CZ" b="1" dirty="0"/>
              <a:t>proč</a:t>
            </a:r>
            <a:r>
              <a:rPr lang="cs-CZ" dirty="0"/>
              <a:t> se vlastně objevilo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Nyní již rozumíme nabídce Soubor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21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406" y="1592622"/>
            <a:ext cx="6137019" cy="1555743"/>
          </a:xfrm>
          <a:prstGeom prst="rect">
            <a:avLst/>
          </a:prstGeom>
        </p:spPr>
      </p:pic>
      <p:sp>
        <p:nvSpPr>
          <p:cNvPr id="13" name="Zástupný symbol pro obsah 3"/>
          <p:cNvSpPr txBox="1">
            <a:spLocks/>
          </p:cNvSpPr>
          <p:nvPr/>
        </p:nvSpPr>
        <p:spPr>
          <a:xfrm>
            <a:off x="1393123" y="3363839"/>
            <a:ext cx="6349583" cy="864096"/>
          </a:xfrm>
          <a:prstGeom prst="rect">
            <a:avLst/>
          </a:prstGeom>
        </p:spPr>
        <p:txBody>
          <a:bodyPr vert="horz" lIns="41148" tIns="6858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28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9154" indent="0" algn="ctr">
              <a:buNone/>
            </a:pPr>
            <a:r>
              <a:rPr lang="cs-CZ" sz="1800" i="1" dirty="0"/>
              <a:t>Zkuste si v duchu odpovědět a teprve potom přejděte na následující stránku.</a:t>
            </a:r>
          </a:p>
          <a:p>
            <a:endParaRPr lang="cs-CZ" sz="1800" dirty="0"/>
          </a:p>
        </p:txBody>
      </p:sp>
      <p:cxnSp>
        <p:nvCxnSpPr>
          <p:cNvPr id="8" name="Přímá spojnice 7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27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1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94082" y="726544"/>
            <a:ext cx="7546270" cy="1732157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1200"/>
              </a:spcBef>
            </a:pPr>
            <a:r>
              <a:rPr lang="cs-CZ" b="1" dirty="0"/>
              <a:t>Odpověď: </a:t>
            </a:r>
            <a:r>
              <a:rPr lang="cs-CZ" dirty="0"/>
              <a:t>Změnili jsme obsah otevřeného dokumentu (v paměti počítače) </a:t>
            </a:r>
            <a:r>
              <a:rPr lang="cs-CZ" dirty="0" smtClean="0"/>
              <a:t>a zadali </a:t>
            </a:r>
            <a:r>
              <a:rPr lang="cs-CZ" dirty="0"/>
              <a:t>zavření okna programu (nebo dokumentu). </a:t>
            </a:r>
            <a:endParaRPr lang="cs-CZ" dirty="0" smtClean="0"/>
          </a:p>
          <a:p>
            <a:pPr marL="215979" indent="-215979">
              <a:spcBef>
                <a:spcPts val="1200"/>
              </a:spcBef>
            </a:pPr>
            <a:r>
              <a:rPr lang="cs-CZ" dirty="0" smtClean="0"/>
              <a:t>Tvůrci </a:t>
            </a:r>
            <a:r>
              <a:rPr lang="cs-CZ" dirty="0"/>
              <a:t>programu samozřejmě znají princip práce počítače a varují nás, že </a:t>
            </a:r>
            <a:r>
              <a:rPr lang="cs-CZ" b="1" dirty="0"/>
              <a:t>změny</a:t>
            </a:r>
            <a:r>
              <a:rPr lang="cs-CZ" dirty="0"/>
              <a:t> provedené </a:t>
            </a:r>
            <a:r>
              <a:rPr lang="cs-CZ" b="1" dirty="0"/>
              <a:t>od posledního uložení souboru </a:t>
            </a:r>
            <a:r>
              <a:rPr lang="cs-CZ" dirty="0"/>
              <a:t>na disk </a:t>
            </a:r>
            <a:r>
              <a:rPr lang="cs-CZ" b="1" dirty="0"/>
              <a:t>nebudou uloženy </a:t>
            </a:r>
            <a:r>
              <a:rPr lang="cs-CZ" dirty="0"/>
              <a:t>(zachovány), tj. přijdeme o část své práce.</a:t>
            </a:r>
          </a:p>
          <a:p>
            <a:pPr marL="215979" indent="-215979">
              <a:spcBef>
                <a:spcPts val="1200"/>
              </a:spcBef>
            </a:pPr>
            <a:endParaRPr lang="cs-CZ" sz="1800" dirty="0"/>
          </a:p>
          <a:p>
            <a:pPr marL="0" indent="0">
              <a:spcBef>
                <a:spcPts val="1200"/>
              </a:spcBef>
              <a:buNone/>
            </a:pPr>
            <a:endParaRPr lang="cs-CZ" sz="1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Nyní již rozumíme nabídce Soubor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22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2643758"/>
            <a:ext cx="4547032" cy="1152679"/>
          </a:xfrm>
          <a:prstGeom prst="rect">
            <a:avLst/>
          </a:prstGeom>
        </p:spPr>
      </p:pic>
      <p:sp>
        <p:nvSpPr>
          <p:cNvPr id="7" name="Zástupný symbol pro obsah 1"/>
          <p:cNvSpPr txBox="1">
            <a:spLocks/>
          </p:cNvSpPr>
          <p:nvPr/>
        </p:nvSpPr>
        <p:spPr>
          <a:xfrm>
            <a:off x="183874" y="2560853"/>
            <a:ext cx="3884070" cy="1955113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329150" indent="-240006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1648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548582" indent="-20571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15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747445" indent="-17143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15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912019" indent="-137149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15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069735" indent="-137149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15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1220597" indent="-137149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71458" indent="-137149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22316" indent="-137149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3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73176" indent="-137149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348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215979" indent="-215979" defTabSz="914400">
              <a:spcBef>
                <a:spcPts val="1200"/>
              </a:spcBef>
              <a:buClr>
                <a:srgbClr val="0070C0"/>
              </a:buClr>
              <a:buBlip>
                <a:blip r:embed="rId4"/>
              </a:buBlip>
            </a:pPr>
            <a:r>
              <a:rPr lang="cs-CZ" sz="1600" dirty="0"/>
              <a:t>Vždy tedy klepneme na tlačítko </a:t>
            </a:r>
            <a:r>
              <a:rPr lang="cs-CZ" sz="1600" b="1" dirty="0">
                <a:solidFill>
                  <a:srgbClr val="0070C0"/>
                </a:solidFill>
              </a:rPr>
              <a:t>Uložit</a:t>
            </a:r>
            <a:r>
              <a:rPr lang="cs-CZ" sz="1600" dirty="0"/>
              <a:t> (pokud nezamýšlíme odmítnutí všech změn od posledního uložení).</a:t>
            </a:r>
          </a:p>
          <a:p>
            <a:pPr marL="215979" indent="-215979" defTabSz="914400">
              <a:spcBef>
                <a:spcPts val="1200"/>
              </a:spcBef>
              <a:buClr>
                <a:srgbClr val="0070C0"/>
              </a:buClr>
              <a:buBlip>
                <a:blip r:embed="rId4"/>
              </a:buBlip>
            </a:pPr>
            <a:r>
              <a:rPr lang="cs-CZ" sz="1600" dirty="0"/>
              <a:t>Volba </a:t>
            </a:r>
            <a:r>
              <a:rPr lang="cs-CZ" sz="1600" b="1" dirty="0">
                <a:solidFill>
                  <a:srgbClr val="0070C0"/>
                </a:solidFill>
              </a:rPr>
              <a:t>Storno</a:t>
            </a:r>
            <a:r>
              <a:rPr lang="cs-CZ" sz="1600" dirty="0"/>
              <a:t> zavře toto okno a nechá program spuštěný a  dokument v něm stále otevřený.</a:t>
            </a:r>
          </a:p>
          <a:p>
            <a:pPr marL="215979" indent="-215979" defTabSz="914400">
              <a:spcBef>
                <a:spcPts val="1200"/>
              </a:spcBef>
            </a:pPr>
            <a:endParaRPr lang="cs-CZ" sz="1800" dirty="0" smtClean="0"/>
          </a:p>
          <a:p>
            <a:pPr marL="0" indent="0" defTabSz="914400">
              <a:spcBef>
                <a:spcPts val="1200"/>
              </a:spcBef>
              <a:buFont typeface="Wingdings 2"/>
              <a:buNone/>
            </a:pPr>
            <a:endParaRPr lang="cs-CZ" sz="1800" dirty="0"/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65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566" y="691123"/>
            <a:ext cx="9142868" cy="4040867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94082" y="726544"/>
            <a:ext cx="5386030" cy="3789422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1200"/>
              </a:spcBef>
            </a:pPr>
            <a:r>
              <a:rPr lang="cs-CZ" dirty="0"/>
              <a:t>Nyní spojíme dvě již získané znalosti: </a:t>
            </a:r>
            <a:r>
              <a:rPr lang="cs-CZ" dirty="0" smtClean="0"/>
              <a:t>pracujeme v operační </a:t>
            </a:r>
            <a:r>
              <a:rPr lang="cs-CZ" dirty="0"/>
              <a:t>paměti pomocí procesoru </a:t>
            </a:r>
            <a:r>
              <a:rPr lang="cs-CZ" dirty="0" smtClean="0"/>
              <a:t>+ pomocí </a:t>
            </a:r>
            <a:r>
              <a:rPr lang="cs-CZ" dirty="0"/>
              <a:t>programů upravujeme dokumenty.</a:t>
            </a:r>
          </a:p>
          <a:p>
            <a:pPr marL="215979" indent="-215979">
              <a:spcBef>
                <a:spcPts val="1200"/>
              </a:spcBef>
            </a:pPr>
            <a:r>
              <a:rPr lang="cs-CZ" dirty="0" smtClean="0"/>
              <a:t>Chápeme </a:t>
            </a:r>
            <a:r>
              <a:rPr lang="cs-CZ" b="1" dirty="0" smtClean="0"/>
              <a:t>zásadní </a:t>
            </a:r>
            <a:r>
              <a:rPr lang="cs-CZ" b="1" dirty="0"/>
              <a:t>rozdíly</a:t>
            </a:r>
            <a:r>
              <a:rPr lang="cs-CZ" dirty="0"/>
              <a:t>: </a:t>
            </a:r>
          </a:p>
          <a:p>
            <a:pPr marL="215979" indent="-215979">
              <a:spcBef>
                <a:spcPts val="1200"/>
              </a:spcBef>
            </a:pPr>
            <a:r>
              <a:rPr lang="cs-CZ" b="1" dirty="0">
                <a:solidFill>
                  <a:srgbClr val="C00000"/>
                </a:solidFill>
              </a:rPr>
              <a:t>Dokumenty</a:t>
            </a:r>
            <a:r>
              <a:rPr lang="cs-CZ" dirty="0"/>
              <a:t> jsou texty, obrázky, webové </a:t>
            </a:r>
            <a:r>
              <a:rPr lang="cs-CZ" dirty="0" smtClean="0"/>
              <a:t>stránky, tabulky, hudba a video. </a:t>
            </a:r>
            <a:r>
              <a:rPr lang="cs-CZ" dirty="0"/>
              <a:t>Obsahují tedy písmena, barevné body, </a:t>
            </a:r>
            <a:r>
              <a:rPr lang="cs-CZ" dirty="0" smtClean="0"/>
              <a:t>čísla… </a:t>
            </a:r>
            <a:r>
              <a:rPr lang="cs-CZ" dirty="0"/>
              <a:t>Nemohou nic dělat, stránka písmen sama nic nedělá.</a:t>
            </a:r>
          </a:p>
          <a:p>
            <a:pPr marL="215979" indent="-215979">
              <a:spcBef>
                <a:spcPts val="1200"/>
              </a:spcBef>
            </a:pPr>
            <a:r>
              <a:rPr lang="cs-CZ" b="1" dirty="0">
                <a:solidFill>
                  <a:srgbClr val="C00000"/>
                </a:solidFill>
              </a:rPr>
              <a:t>Programy</a:t>
            </a:r>
            <a:r>
              <a:rPr lang="cs-CZ" dirty="0"/>
              <a:t> naopak obsahují pokyny pro procesor, </a:t>
            </a:r>
            <a:r>
              <a:rPr lang="cs-CZ" dirty="0" smtClean="0"/>
              <a:t>jsou to </a:t>
            </a:r>
            <a:r>
              <a:rPr lang="cs-CZ" b="1" dirty="0" smtClean="0"/>
              <a:t>nástroje</a:t>
            </a:r>
            <a:r>
              <a:rPr lang="cs-CZ" dirty="0" smtClean="0"/>
              <a:t> </a:t>
            </a:r>
            <a:r>
              <a:rPr lang="cs-CZ" dirty="0"/>
              <a:t>pro naši </a:t>
            </a:r>
            <a:r>
              <a:rPr lang="cs-CZ" dirty="0" smtClean="0"/>
              <a:t>práci (nebo pro ničení naší práce – viry).  </a:t>
            </a:r>
          </a:p>
          <a:p>
            <a:pPr marL="215979" indent="-215979">
              <a:spcBef>
                <a:spcPts val="1200"/>
              </a:spcBef>
            </a:pPr>
            <a:r>
              <a:rPr lang="cs-CZ" b="1" dirty="0" smtClean="0"/>
              <a:t>Z </a:t>
            </a:r>
            <a:r>
              <a:rPr lang="cs-CZ" b="1" dirty="0"/>
              <a:t>toho </a:t>
            </a:r>
            <a:r>
              <a:rPr lang="cs-CZ" b="1" dirty="0" smtClean="0"/>
              <a:t>plyne princip práce počítače (PPP)…</a:t>
            </a:r>
            <a:endParaRPr lang="cs-CZ" b="1" dirty="0"/>
          </a:p>
          <a:p>
            <a:pPr marL="215979" indent="-215979">
              <a:spcBef>
                <a:spcPts val="1200"/>
              </a:spcBef>
            </a:pPr>
            <a:endParaRPr lang="cs-CZ" sz="1800" dirty="0"/>
          </a:p>
          <a:p>
            <a:pPr marL="215979" indent="-215979">
              <a:spcBef>
                <a:spcPts val="1200"/>
              </a:spcBef>
            </a:pPr>
            <a:endParaRPr lang="cs-CZ" sz="1800" dirty="0"/>
          </a:p>
          <a:p>
            <a:pPr marL="0" indent="0">
              <a:spcBef>
                <a:spcPts val="1200"/>
              </a:spcBef>
              <a:buNone/>
            </a:pPr>
            <a:endParaRPr lang="cs-CZ" sz="1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Shrnutí </a:t>
            </a:r>
            <a:r>
              <a:rPr lang="cs-CZ" dirty="0" smtClean="0"/>
              <a:t>– princip </a:t>
            </a:r>
            <a:r>
              <a:rPr lang="cs-CZ" dirty="0"/>
              <a:t>práce </a:t>
            </a:r>
            <a:r>
              <a:rPr lang="cs-CZ" dirty="0" smtClean="0"/>
              <a:t>počítače</a:t>
            </a:r>
            <a:r>
              <a:rPr lang="cs-CZ" dirty="0"/>
              <a:t>: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23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771550"/>
            <a:ext cx="1765761" cy="2538523"/>
          </a:xfrm>
          <a:prstGeom prst="rect">
            <a:avLst/>
          </a:prstGeom>
        </p:spPr>
      </p:pic>
      <p:cxnSp>
        <p:nvCxnSpPr>
          <p:cNvPr id="20" name="Přímá spojnice se šipkou 19"/>
          <p:cNvCxnSpPr/>
          <p:nvPr/>
        </p:nvCxnSpPr>
        <p:spPr>
          <a:xfrm>
            <a:off x="5508104" y="2427734"/>
            <a:ext cx="122413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9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566" y="691123"/>
            <a:ext cx="9142868" cy="4040867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" name="Obrázek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5953" y="132893"/>
            <a:ext cx="3062500" cy="2648483"/>
          </a:xfrm>
          <a:prstGeom prst="rect">
            <a:avLst/>
          </a:prstGeom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5953" y="132893"/>
            <a:ext cx="3062500" cy="2654881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5877" y="2898074"/>
            <a:ext cx="3032576" cy="1732368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94082" y="726544"/>
            <a:ext cx="5242014" cy="4005446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cs-CZ" sz="1600" dirty="0"/>
              <a:t>Nejdříve </a:t>
            </a:r>
            <a:r>
              <a:rPr lang="cs-CZ" sz="1600" b="1" dirty="0" smtClean="0"/>
              <a:t>spustíme </a:t>
            </a:r>
            <a:r>
              <a:rPr lang="cs-CZ" sz="1600" b="1" dirty="0"/>
              <a:t>program</a:t>
            </a:r>
            <a:r>
              <a:rPr lang="cs-CZ" sz="1600" dirty="0"/>
              <a:t>, pomocí kterého chceme </a:t>
            </a:r>
            <a:r>
              <a:rPr lang="cs-CZ" sz="1600" dirty="0" smtClean="0"/>
              <a:t>pracovat. </a:t>
            </a:r>
            <a:r>
              <a:rPr lang="cs-CZ" sz="1600" b="1" dirty="0" smtClean="0">
                <a:solidFill>
                  <a:srgbClr val="C00000"/>
                </a:solidFill>
              </a:rPr>
              <a:t>Načte se z disku do operační paměti.</a:t>
            </a:r>
            <a:endParaRPr lang="cs-CZ" sz="1600" b="1" dirty="0">
              <a:solidFill>
                <a:srgbClr val="C00000"/>
              </a:solidFill>
            </a:endParaRP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cs-CZ" sz="1600" dirty="0"/>
              <a:t>Do spuštěného programu </a:t>
            </a:r>
            <a:r>
              <a:rPr lang="cs-CZ" sz="1600" b="1" dirty="0"/>
              <a:t>otevřeme dokument</a:t>
            </a:r>
            <a:r>
              <a:rPr lang="cs-CZ" sz="1600" dirty="0"/>
              <a:t>, který chceme číst nebo upravovat, nebo </a:t>
            </a:r>
            <a:r>
              <a:rPr lang="cs-CZ" sz="1600" b="1" dirty="0"/>
              <a:t>založíme nový </a:t>
            </a:r>
            <a:r>
              <a:rPr lang="cs-CZ" sz="1600" dirty="0" smtClean="0"/>
              <a:t>dokument. </a:t>
            </a:r>
            <a:r>
              <a:rPr lang="cs-CZ" sz="1600" b="1" dirty="0" smtClean="0">
                <a:solidFill>
                  <a:srgbClr val="C00000"/>
                </a:solidFill>
              </a:rPr>
              <a:t>V operační paměti počítače.</a:t>
            </a:r>
            <a:endParaRPr lang="cs-CZ" sz="1600" b="1" dirty="0">
              <a:solidFill>
                <a:srgbClr val="C00000"/>
              </a:solidFill>
            </a:endParaRP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cs-CZ" sz="1600" dirty="0"/>
              <a:t>Dokument </a:t>
            </a:r>
            <a:r>
              <a:rPr lang="cs-CZ" sz="1600" b="1" dirty="0"/>
              <a:t>čteme</a:t>
            </a:r>
            <a:r>
              <a:rPr lang="cs-CZ" sz="1600" dirty="0"/>
              <a:t> (webovou stránku, hudbu, video), </a:t>
            </a:r>
            <a:r>
              <a:rPr lang="cs-CZ" sz="1600" dirty="0" smtClean="0"/>
              <a:t>nebo </a:t>
            </a:r>
            <a:r>
              <a:rPr lang="cs-CZ" sz="1600" b="1" dirty="0" smtClean="0"/>
              <a:t>měníme</a:t>
            </a:r>
            <a:r>
              <a:rPr lang="cs-CZ" sz="1600" dirty="0" smtClean="0"/>
              <a:t> </a:t>
            </a:r>
            <a:r>
              <a:rPr lang="cs-CZ" sz="1600" dirty="0"/>
              <a:t>(text, obrázek…). Víme, že </a:t>
            </a:r>
            <a:r>
              <a:rPr lang="cs-CZ" sz="1600" b="1" dirty="0" smtClean="0">
                <a:solidFill>
                  <a:srgbClr val="C00000"/>
                </a:solidFill>
              </a:rPr>
              <a:t>program pracuje v operační </a:t>
            </a:r>
            <a:r>
              <a:rPr lang="cs-CZ" sz="1600" b="1" dirty="0">
                <a:solidFill>
                  <a:srgbClr val="C00000"/>
                </a:solidFill>
              </a:rPr>
              <a:t>paměti</a:t>
            </a:r>
            <a:r>
              <a:rPr lang="cs-CZ" sz="1600" b="1" dirty="0"/>
              <a:t>.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cs-CZ" sz="1600" dirty="0"/>
              <a:t>Pokud jsme </a:t>
            </a:r>
            <a:r>
              <a:rPr lang="cs-CZ" sz="1600" b="1" dirty="0"/>
              <a:t>dokument</a:t>
            </a:r>
            <a:r>
              <a:rPr lang="cs-CZ" sz="1600" dirty="0"/>
              <a:t> </a:t>
            </a:r>
            <a:r>
              <a:rPr lang="cs-CZ" sz="1600" b="1" dirty="0"/>
              <a:t>změnili</a:t>
            </a:r>
            <a:r>
              <a:rPr lang="cs-CZ" sz="1600" dirty="0"/>
              <a:t>, musíme ho </a:t>
            </a:r>
            <a:r>
              <a:rPr lang="cs-CZ" sz="1600" b="1" dirty="0" smtClean="0">
                <a:solidFill>
                  <a:srgbClr val="C00000"/>
                </a:solidFill>
              </a:rPr>
              <a:t>uložit na disk</a:t>
            </a:r>
            <a:r>
              <a:rPr lang="cs-CZ" sz="1600" dirty="0" smtClean="0"/>
              <a:t>. (</a:t>
            </a:r>
            <a:r>
              <a:rPr lang="cs-CZ" sz="1600" dirty="0"/>
              <a:t>Webovou stránku neměníme, jen čteme, nemusíme ji proto ukládat.)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cs-CZ" sz="1600" b="1" dirty="0"/>
              <a:t>Program</a:t>
            </a:r>
            <a:r>
              <a:rPr lang="cs-CZ" sz="1600" dirty="0"/>
              <a:t> </a:t>
            </a:r>
            <a:r>
              <a:rPr lang="cs-CZ" sz="1600" b="1" dirty="0" smtClean="0"/>
              <a:t>ukončíme</a:t>
            </a:r>
            <a:r>
              <a:rPr lang="cs-CZ" sz="1600" dirty="0" smtClean="0"/>
              <a:t>. </a:t>
            </a:r>
            <a:r>
              <a:rPr lang="cs-CZ" sz="1600" b="1" dirty="0" smtClean="0">
                <a:solidFill>
                  <a:srgbClr val="C00000"/>
                </a:solidFill>
              </a:rPr>
              <a:t>Vyhodí se z operační paměti a dále není spuštěn, neběží.</a:t>
            </a:r>
            <a:endParaRPr lang="cs-CZ" sz="1600" b="1" dirty="0">
              <a:solidFill>
                <a:srgbClr val="C00000"/>
              </a:solidFill>
            </a:endParaRPr>
          </a:p>
          <a:p>
            <a:pPr marL="215979" indent="-215979">
              <a:spcBef>
                <a:spcPts val="1200"/>
              </a:spcBef>
            </a:pPr>
            <a:endParaRPr lang="cs-CZ" sz="1800" dirty="0"/>
          </a:p>
          <a:p>
            <a:pPr marL="215979" indent="-215979">
              <a:spcBef>
                <a:spcPts val="1200"/>
              </a:spcBef>
            </a:pPr>
            <a:endParaRPr lang="cs-CZ" sz="1800" dirty="0"/>
          </a:p>
          <a:p>
            <a:pPr marL="0" indent="0">
              <a:spcBef>
                <a:spcPts val="1200"/>
              </a:spcBef>
              <a:buNone/>
            </a:pPr>
            <a:endParaRPr lang="cs-CZ" sz="1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Princip </a:t>
            </a:r>
            <a:r>
              <a:rPr lang="cs-CZ" dirty="0"/>
              <a:t>práce </a:t>
            </a:r>
            <a:r>
              <a:rPr lang="cs-CZ" dirty="0" smtClean="0"/>
              <a:t>počítače (PPP):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24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7431083" y="233212"/>
            <a:ext cx="1242138" cy="43867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latin typeface="Calibri" panose="020F0502020204030204" pitchFamily="34" charset="0"/>
              </a:rPr>
              <a:t>Spuštěný program </a:t>
            </a:r>
          </a:p>
        </p:txBody>
      </p:sp>
      <p:sp>
        <p:nvSpPr>
          <p:cNvPr id="11" name="Zaoblený obdélník 10"/>
          <p:cNvSpPr/>
          <p:nvPr/>
        </p:nvSpPr>
        <p:spPr>
          <a:xfrm>
            <a:off x="6409277" y="3393347"/>
            <a:ext cx="1165849" cy="547931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latin typeface="Calibri" panose="020F0502020204030204" pitchFamily="34" charset="0"/>
              </a:rPr>
              <a:t>Soubory na disku</a:t>
            </a:r>
          </a:p>
        </p:txBody>
      </p:sp>
      <p:cxnSp>
        <p:nvCxnSpPr>
          <p:cNvPr id="12" name="Pravoúhlá spojnice 11"/>
          <p:cNvCxnSpPr/>
          <p:nvPr/>
        </p:nvCxnSpPr>
        <p:spPr>
          <a:xfrm rot="16200000" flipV="1">
            <a:off x="6712173" y="2533818"/>
            <a:ext cx="1912341" cy="864096"/>
          </a:xfrm>
          <a:prstGeom prst="bentConnector3">
            <a:avLst>
              <a:gd name="adj1" fmla="val 99808"/>
            </a:avLst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3" name="Pravoúhlá spojnice 12"/>
          <p:cNvCxnSpPr/>
          <p:nvPr/>
        </p:nvCxnSpPr>
        <p:spPr>
          <a:xfrm rot="16200000" flipV="1">
            <a:off x="6786530" y="2382718"/>
            <a:ext cx="2195675" cy="864096"/>
          </a:xfrm>
          <a:prstGeom prst="bentConnector3">
            <a:avLst>
              <a:gd name="adj1" fmla="val 100322"/>
            </a:avLst>
          </a:prstGeom>
          <a:ln>
            <a:headEnd type="triangle"/>
            <a:tailEnd type="non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Zaoblený obdélník 13"/>
          <p:cNvSpPr/>
          <p:nvPr/>
        </p:nvSpPr>
        <p:spPr>
          <a:xfrm>
            <a:off x="7452319" y="2116498"/>
            <a:ext cx="756084" cy="2619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>
                <a:latin typeface="Calibri" panose="020F0502020204030204" pitchFamily="34" charset="0"/>
              </a:rPr>
              <a:t>Otevřít</a:t>
            </a:r>
            <a:endParaRPr lang="cs-CZ" sz="1200" dirty="0">
              <a:latin typeface="Calibri" panose="020F0502020204030204" pitchFamily="34" charset="0"/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8149818" y="3393347"/>
            <a:ext cx="738415" cy="2619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>
                <a:latin typeface="Calibri" panose="020F0502020204030204" pitchFamily="34" charset="0"/>
              </a:rPr>
              <a:t>Uložit</a:t>
            </a:r>
            <a:endParaRPr lang="cs-CZ" sz="1200" dirty="0">
              <a:latin typeface="Calibri" panose="020F0502020204030204" pitchFamily="34" charset="0"/>
            </a:endParaRPr>
          </a:p>
        </p:txBody>
      </p:sp>
      <p:sp>
        <p:nvSpPr>
          <p:cNvPr id="16" name="Zaoblený obdélník 15"/>
          <p:cNvSpPr/>
          <p:nvPr/>
        </p:nvSpPr>
        <p:spPr>
          <a:xfrm>
            <a:off x="6155108" y="956857"/>
            <a:ext cx="1674185" cy="287895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latin typeface="Calibri" panose="020F0502020204030204" pitchFamily="34" charset="0"/>
              </a:rPr>
              <a:t>Nástroje programu</a:t>
            </a:r>
          </a:p>
        </p:txBody>
      </p:sp>
      <p:sp>
        <p:nvSpPr>
          <p:cNvPr id="17" name="Zaoblený obdélník 16"/>
          <p:cNvSpPr/>
          <p:nvPr/>
        </p:nvSpPr>
        <p:spPr>
          <a:xfrm>
            <a:off x="5770482" y="1910308"/>
            <a:ext cx="1200146" cy="597204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latin typeface="Calibri" panose="020F0502020204030204" pitchFamily="34" charset="0"/>
              </a:rPr>
              <a:t>Upravovaný dokument</a:t>
            </a:r>
          </a:p>
        </p:txBody>
      </p:sp>
      <p:cxnSp>
        <p:nvCxnSpPr>
          <p:cNvPr id="22" name="Přímá spojnice 21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09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10" grpId="0" animBg="1"/>
      <p:bldP spid="10" grpId="1" animBg="1"/>
      <p:bldP spid="11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2987824" y="624392"/>
            <a:ext cx="6156176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496" y="699542"/>
            <a:ext cx="3384376" cy="3960440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600" dirty="0" smtClean="0"/>
              <a:t>Tato lekce je </a:t>
            </a:r>
            <a:r>
              <a:rPr lang="cs-CZ" dirty="0"/>
              <a:t>součástí projektu</a:t>
            </a:r>
            <a:br>
              <a:rPr lang="cs-CZ" dirty="0"/>
            </a:br>
            <a:r>
              <a:rPr lang="cs-CZ" dirty="0">
                <a:hlinkClick r:id="rId3"/>
              </a:rPr>
              <a:t>https://opocitacich.cz</a:t>
            </a:r>
            <a:r>
              <a:rPr lang="cs-CZ" dirty="0" smtClean="0">
                <a:hlinkClick r:id="rId3"/>
              </a:rPr>
              <a:t>/</a:t>
            </a:r>
            <a:r>
              <a:rPr lang="cs-CZ" dirty="0" smtClean="0"/>
              <a:t> </a:t>
            </a:r>
            <a:r>
              <a:rPr lang="cs-CZ" sz="1600" dirty="0" smtClean="0"/>
              <a:t/>
            </a:r>
            <a:br>
              <a:rPr lang="cs-CZ" sz="1600" dirty="0" smtClean="0"/>
            </a:br>
            <a:endParaRPr lang="cs-CZ" sz="1600" b="1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Digitální technologie</a:t>
            </a:r>
            <a:endParaRPr lang="cs-CZ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25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Obrázek 4">
            <a:hlinkClick r:id="rId3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843558"/>
            <a:ext cx="5688632" cy="326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07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7544" y="843559"/>
            <a:ext cx="8838952" cy="3816424"/>
          </a:xfrm>
        </p:spPr>
        <p:txBody>
          <a:bodyPr>
            <a:normAutofit/>
          </a:bodyPr>
          <a:lstStyle/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r>
              <a:rPr lang="cs-CZ" sz="1350" i="1" dirty="0" smtClean="0"/>
              <a:t>Pixabay.com</a:t>
            </a:r>
            <a:r>
              <a:rPr lang="cs-CZ" sz="1350" dirty="0"/>
              <a:t>. [online]. [cit. </a:t>
            </a:r>
            <a:r>
              <a:rPr lang="cs-CZ" sz="1350" dirty="0" smtClean="0"/>
              <a:t>2021-03-21]. </a:t>
            </a:r>
            <a:r>
              <a:rPr lang="cs-CZ" sz="1350" dirty="0"/>
              <a:t>Dostupný z URL:  </a:t>
            </a:r>
            <a:r>
              <a:rPr lang="cs-CZ" sz="1350" dirty="0" smtClean="0">
                <a:hlinkClick r:id="rId2"/>
              </a:rPr>
              <a:t>www.pixabay.com</a:t>
            </a:r>
            <a:r>
              <a:rPr lang="cs-CZ" sz="1350" dirty="0" smtClean="0"/>
              <a:t>  </a:t>
            </a:r>
          </a:p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r>
              <a:rPr lang="cs-CZ" sz="1350" i="1" dirty="0" err="1" smtClean="0"/>
              <a:t>OpenPhoto</a:t>
            </a:r>
            <a:r>
              <a:rPr lang="cs-CZ" sz="1350" i="1" dirty="0" smtClean="0"/>
              <a:t> </a:t>
            </a:r>
            <a:r>
              <a:rPr lang="cs-CZ" sz="1350" i="1" dirty="0" err="1"/>
              <a:t>Gallery</a:t>
            </a:r>
            <a:r>
              <a:rPr lang="cs-CZ" sz="1350" dirty="0"/>
              <a:t>. [online]. [cit. 2021-03-21]. Dostupný z URL: &lt; </a:t>
            </a:r>
            <a:r>
              <a:rPr lang="cs-CZ" sz="1350" dirty="0">
                <a:hlinkClick r:id="rId3"/>
              </a:rPr>
              <a:t>http://</a:t>
            </a:r>
            <a:r>
              <a:rPr lang="cs-CZ" sz="1350" dirty="0" smtClean="0">
                <a:hlinkClick r:id="rId3"/>
              </a:rPr>
              <a:t>openphoto.net</a:t>
            </a:r>
            <a:r>
              <a:rPr lang="cs-CZ" sz="1350" dirty="0" smtClean="0"/>
              <a:t>  &gt;.</a:t>
            </a:r>
          </a:p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r>
              <a:rPr lang="cs-CZ" sz="1350" i="1" dirty="0" err="1" smtClean="0"/>
              <a:t>Wikimedia</a:t>
            </a:r>
            <a:r>
              <a:rPr lang="cs-CZ" sz="1350" i="1" dirty="0" smtClean="0"/>
              <a:t> </a:t>
            </a:r>
            <a:r>
              <a:rPr lang="cs-CZ" sz="1350" i="1" dirty="0" err="1" smtClean="0"/>
              <a:t>Commons</a:t>
            </a:r>
            <a:r>
              <a:rPr lang="cs-CZ" sz="1350" i="1" dirty="0" smtClean="0"/>
              <a:t> </a:t>
            </a:r>
            <a:r>
              <a:rPr lang="cs-CZ" sz="1350" dirty="0" smtClean="0"/>
              <a:t>[</a:t>
            </a:r>
            <a:r>
              <a:rPr lang="cs-CZ" sz="1350" dirty="0"/>
              <a:t>online</a:t>
            </a:r>
            <a:r>
              <a:rPr lang="cs-CZ" sz="1350" dirty="0" smtClean="0"/>
              <a:t>].</a:t>
            </a:r>
            <a:r>
              <a:rPr lang="cs-CZ" sz="1350" dirty="0"/>
              <a:t> [cit. </a:t>
            </a:r>
            <a:r>
              <a:rPr lang="cs-CZ" sz="1350" dirty="0" smtClean="0"/>
              <a:t>2021-03-21]. </a:t>
            </a:r>
            <a:r>
              <a:rPr lang="cs-CZ" sz="1350" dirty="0"/>
              <a:t>Dostupný z </a:t>
            </a:r>
            <a:r>
              <a:rPr lang="cs-CZ" sz="1350" dirty="0">
                <a:hlinkClick r:id="rId4"/>
              </a:rPr>
              <a:t>https://</a:t>
            </a:r>
            <a:r>
              <a:rPr lang="cs-CZ" sz="1350" dirty="0" smtClean="0">
                <a:hlinkClick r:id="rId4"/>
              </a:rPr>
              <a:t>commons.wikimedia.org/wiki/Main_Page</a:t>
            </a:r>
            <a:r>
              <a:rPr lang="cs-CZ" sz="1350" dirty="0" smtClean="0"/>
              <a:t> </a:t>
            </a:r>
          </a:p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r>
              <a:rPr lang="cs-CZ" sz="1350" i="1" dirty="0"/>
              <a:t>Digitální technologie podle RVP INF 2021 </a:t>
            </a:r>
            <a:r>
              <a:rPr lang="cs-CZ" sz="1350" dirty="0"/>
              <a:t>[online]. Pacov: Ing. Pavel Roubal, 2021 [cit. 2021-03-21]. Dostupné z: </a:t>
            </a:r>
            <a:r>
              <a:rPr lang="cs-CZ" sz="1350" dirty="0">
                <a:hlinkClick r:id="rId5"/>
              </a:rPr>
              <a:t>https://opocitacich.cz</a:t>
            </a:r>
            <a:r>
              <a:rPr lang="cs-CZ" sz="1350" dirty="0" smtClean="0">
                <a:hlinkClick r:id="rId5"/>
              </a:rPr>
              <a:t>/</a:t>
            </a:r>
            <a:r>
              <a:rPr lang="cs-CZ" sz="1350" dirty="0" smtClean="0"/>
              <a:t> </a:t>
            </a:r>
          </a:p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endParaRPr lang="cs-CZ" sz="1350" dirty="0"/>
          </a:p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endParaRPr lang="cs-CZ" sz="1350" dirty="0"/>
          </a:p>
          <a:p>
            <a:endParaRPr lang="cs-CZ" sz="1350" dirty="0"/>
          </a:p>
          <a:p>
            <a:endParaRPr lang="cs-CZ" sz="1350" dirty="0"/>
          </a:p>
        </p:txBody>
      </p:sp>
    </p:spTree>
    <p:extLst>
      <p:ext uri="{BB962C8B-B14F-4D97-AF65-F5344CB8AC3E}">
        <p14:creationId xmlns:p14="http://schemas.microsoft.com/office/powerpoint/2010/main" val="279034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7669" y="1278017"/>
            <a:ext cx="2139610" cy="1287110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4499992" y="627534"/>
            <a:ext cx="4644008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497" y="699543"/>
            <a:ext cx="4341426" cy="1224135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400" b="1" dirty="0" smtClean="0">
                <a:solidFill>
                  <a:srgbClr val="0070C0"/>
                </a:solidFill>
              </a:rPr>
              <a:t>Mozek</a:t>
            </a:r>
            <a:r>
              <a:rPr lang="cs-CZ" sz="1400" dirty="0" smtClean="0"/>
              <a:t>, který vykonává naše </a:t>
            </a:r>
            <a:r>
              <a:rPr lang="cs-CZ" sz="1400" b="1" dirty="0" smtClean="0">
                <a:solidFill>
                  <a:srgbClr val="0070C0"/>
                </a:solidFill>
              </a:rPr>
              <a:t>myšlenky, </a:t>
            </a:r>
            <a:r>
              <a:rPr lang="cs-CZ" sz="1400" dirty="0" smtClean="0"/>
              <a:t>si můžeme představit jako „hardware“, jako jakýsi lidský procesor.</a:t>
            </a:r>
            <a:endParaRPr lang="cs-CZ" sz="1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Mozek je „hardware“, myšlenky jsou… software</a:t>
            </a:r>
            <a:endParaRPr lang="cs-CZ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2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Obrázek 6"/>
          <p:cNvPicPr>
            <a:picLocks noChangeAspect="1"/>
          </p:cNvPicPr>
          <p:nvPr/>
        </p:nvPicPr>
        <p:blipFill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1641269"/>
            <a:ext cx="2026552" cy="1722569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4576" y="1923678"/>
            <a:ext cx="1641680" cy="1577552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1937" y="2076207"/>
            <a:ext cx="1208999" cy="1208999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2230597"/>
            <a:ext cx="2072668" cy="550553"/>
          </a:xfrm>
          <a:prstGeom prst="rect">
            <a:avLst/>
          </a:prstGeom>
        </p:spPr>
      </p:pic>
      <p:sp>
        <p:nvSpPr>
          <p:cNvPr id="18" name="Zástupný symbol pro obsah 1"/>
          <p:cNvSpPr txBox="1">
            <a:spLocks/>
          </p:cNvSpPr>
          <p:nvPr/>
        </p:nvSpPr>
        <p:spPr>
          <a:xfrm>
            <a:off x="35497" y="2715766"/>
            <a:ext cx="4341426" cy="1224135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215979" indent="-215979">
              <a:spcBef>
                <a:spcPts val="600"/>
              </a:spcBef>
              <a:buClr>
                <a:schemeClr val="accent1"/>
              </a:buClr>
              <a:buSzPct val="80000"/>
              <a:buFontTx/>
              <a:buBlip>
                <a:blip r:embed="rId8"/>
              </a:buBlip>
              <a:defRPr kumimoji="0" sz="1400" b="1">
                <a:solidFill>
                  <a:srgbClr val="0070C0"/>
                </a:solidFill>
                <a:latin typeface="Calibri" pitchFamily="34" charset="0"/>
              </a:defRPr>
            </a:lvl1pPr>
            <a:lvl2pPr marL="548582" indent="-205718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1600">
                <a:solidFill>
                  <a:srgbClr val="0070C0"/>
                </a:solidFill>
                <a:latin typeface="Calibri" pitchFamily="34" charset="0"/>
              </a:defRPr>
            </a:lvl2pPr>
            <a:lvl3pPr marL="747445" indent="-171430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1500">
                <a:latin typeface="Calibri" pitchFamily="34" charset="0"/>
              </a:defRPr>
            </a:lvl3pPr>
            <a:lvl4pPr marL="912019" indent="-137149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1500">
                <a:latin typeface="Calibri" pitchFamily="34" charset="0"/>
              </a:defRPr>
            </a:lvl4pPr>
            <a:lvl5pPr marL="1069735" indent="-137149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1500">
                <a:latin typeface="Calibri" pitchFamily="34" charset="0"/>
              </a:defRPr>
            </a:lvl5pPr>
            <a:lvl6pPr marL="1220597" indent="-137149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1500"/>
            </a:lvl6pPr>
            <a:lvl7pPr marL="1371458" indent="-137149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348"/>
            </a:lvl7pPr>
            <a:lvl8pPr marL="1522316" indent="-137149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348"/>
            </a:lvl8pPr>
            <a:lvl9pPr marL="1673176" indent="-137149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348" baseline="0"/>
            </a:lvl9pPr>
            <a:extLst/>
          </a:lstStyle>
          <a:p>
            <a:r>
              <a:rPr lang="cs-CZ" b="0" dirty="0">
                <a:solidFill>
                  <a:schemeClr val="tx1"/>
                </a:solidFill>
              </a:rPr>
              <a:t>Co jsou potom naše </a:t>
            </a:r>
            <a:r>
              <a:rPr lang="cs-CZ" dirty="0">
                <a:solidFill>
                  <a:schemeClr val="tx1"/>
                </a:solidFill>
              </a:rPr>
              <a:t>myšlenky</a:t>
            </a:r>
            <a:r>
              <a:rPr lang="cs-CZ" b="0" dirty="0">
                <a:solidFill>
                  <a:schemeClr val="tx1"/>
                </a:solidFill>
              </a:rPr>
              <a:t>? </a:t>
            </a:r>
            <a:endParaRPr lang="cs-CZ" b="0" dirty="0" smtClean="0">
              <a:solidFill>
                <a:schemeClr val="tx1"/>
              </a:solidFill>
            </a:endParaRPr>
          </a:p>
          <a:p>
            <a:r>
              <a:rPr lang="cs-CZ" b="0" dirty="0" smtClean="0">
                <a:solidFill>
                  <a:schemeClr val="tx1"/>
                </a:solidFill>
              </a:rPr>
              <a:t>Jsou </a:t>
            </a:r>
            <a:r>
              <a:rPr lang="cs-CZ" b="0" dirty="0">
                <a:solidFill>
                  <a:schemeClr val="tx1"/>
                </a:solidFill>
              </a:rPr>
              <a:t>to </a:t>
            </a:r>
            <a:r>
              <a:rPr lang="cs-CZ" dirty="0">
                <a:solidFill>
                  <a:schemeClr val="tx1"/>
                </a:solidFill>
              </a:rPr>
              <a:t>postupy</a:t>
            </a:r>
            <a:r>
              <a:rPr lang="cs-CZ" b="0" dirty="0">
                <a:solidFill>
                  <a:schemeClr val="tx1"/>
                </a:solidFill>
              </a:rPr>
              <a:t>, které můžeme díky mozku promýšlet a realizovat. </a:t>
            </a:r>
          </a:p>
          <a:p>
            <a:endParaRPr lang="cs-CZ" dirty="0"/>
          </a:p>
        </p:txBody>
      </p:sp>
      <p:sp>
        <p:nvSpPr>
          <p:cNvPr id="23" name="Bublinový popisek ve tvaru obláčku 22"/>
          <p:cNvSpPr/>
          <p:nvPr/>
        </p:nvSpPr>
        <p:spPr>
          <a:xfrm>
            <a:off x="3203848" y="1268377"/>
            <a:ext cx="1259132" cy="439277"/>
          </a:xfrm>
          <a:prstGeom prst="cloudCallout">
            <a:avLst>
              <a:gd name="adj1" fmla="val -48983"/>
              <a:gd name="adj2" fmla="val 32474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 + 8 = 13</a:t>
            </a:r>
            <a:endParaRPr lang="cs-CZ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2440" y="1886714"/>
            <a:ext cx="1594761" cy="2488091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4571999" y="771550"/>
            <a:ext cx="4464497" cy="1018227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pt-BR" sz="1400" b="1" dirty="0"/>
              <a:t>V počítačích se postupům říká </a:t>
            </a:r>
            <a:r>
              <a:rPr lang="pt-BR" sz="1400" b="1" dirty="0">
                <a:solidFill>
                  <a:srgbClr val="0070C0"/>
                </a:solidFill>
              </a:rPr>
              <a:t>algoritmy</a:t>
            </a:r>
            <a:r>
              <a:rPr lang="pt-BR" sz="1400" b="1" dirty="0" smtClean="0"/>
              <a:t>.</a:t>
            </a:r>
            <a:endParaRPr lang="cs-CZ" sz="1400" b="1" dirty="0" smtClean="0"/>
          </a:p>
          <a:p>
            <a:r>
              <a:rPr lang="cs-CZ" sz="1400" dirty="0" smtClean="0"/>
              <a:t>Provádí je tzv. </a:t>
            </a:r>
            <a:r>
              <a:rPr lang="cs-CZ" sz="1400" b="1" dirty="0" smtClean="0">
                <a:solidFill>
                  <a:srgbClr val="0070C0"/>
                </a:solidFill>
              </a:rPr>
              <a:t>programy</a:t>
            </a:r>
            <a:r>
              <a:rPr lang="cs-CZ" sz="1400" dirty="0" smtClean="0"/>
              <a:t>. Programům se říká také </a:t>
            </a:r>
            <a:r>
              <a:rPr lang="cs-CZ" sz="1400" b="1" dirty="0" smtClean="0">
                <a:solidFill>
                  <a:srgbClr val="0070C0"/>
                </a:solidFill>
              </a:rPr>
              <a:t>aplikace</a:t>
            </a:r>
            <a:r>
              <a:rPr lang="cs-CZ" sz="1400" dirty="0" smtClean="0"/>
              <a:t>, tedy můžeme říci, že </a:t>
            </a:r>
            <a:r>
              <a:rPr lang="cs-CZ" sz="1400" i="1" dirty="0" smtClean="0"/>
              <a:t>Kalkulačka je program,</a:t>
            </a:r>
            <a:r>
              <a:rPr lang="cs-CZ" sz="1400" dirty="0" smtClean="0"/>
              <a:t> nebo že </a:t>
            </a:r>
            <a:r>
              <a:rPr lang="cs-CZ" sz="1400" i="1" dirty="0" smtClean="0"/>
              <a:t>Kalkulačka je aplikace</a:t>
            </a:r>
            <a:r>
              <a:rPr lang="cs-CZ" sz="1400" dirty="0" smtClean="0"/>
              <a:t>, je to to samé. </a:t>
            </a:r>
            <a:endParaRPr lang="pt-BR" sz="1400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4572000" y="3052072"/>
            <a:ext cx="1728192" cy="1018227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cs-CZ" sz="1400" b="1" dirty="0" smtClean="0"/>
              <a:t>Počítačový </a:t>
            </a:r>
            <a:r>
              <a:rPr lang="cs-CZ" sz="1400" b="1" dirty="0" smtClean="0">
                <a:solidFill>
                  <a:srgbClr val="0070C0"/>
                </a:solidFill>
              </a:rPr>
              <a:t>hardware</a:t>
            </a:r>
            <a:r>
              <a:rPr lang="cs-CZ" sz="1400" dirty="0" smtClean="0"/>
              <a:t> představuje procesor s operační pamětí. </a:t>
            </a:r>
          </a:p>
          <a:p>
            <a:pPr>
              <a:spcBef>
                <a:spcPts val="450"/>
              </a:spcBef>
            </a:pPr>
            <a:r>
              <a:rPr lang="cs-CZ" sz="1400" dirty="0" smtClean="0"/>
              <a:t>To už víme.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103420" y="4064754"/>
            <a:ext cx="4273504" cy="523220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sz="1400" dirty="0" smtClean="0"/>
              <a:t>Programy oživující hardware se označují shrnujícím pojmem </a:t>
            </a:r>
            <a:r>
              <a:rPr lang="cs-CZ" sz="1400" b="1" dirty="0" smtClean="0"/>
              <a:t>software = měkké zboží.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38682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 animBg="1"/>
      <p:bldP spid="11" grpId="0" animBg="1"/>
      <p:bldP spid="24" grpId="0" uiExpand="1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/>
          <p:cNvSpPr/>
          <p:nvPr/>
        </p:nvSpPr>
        <p:spPr>
          <a:xfrm>
            <a:off x="4499992" y="627534"/>
            <a:ext cx="4644008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6431" y="1275606"/>
            <a:ext cx="3648017" cy="1859844"/>
          </a:xfrm>
          <a:prstGeom prst="rect">
            <a:avLst/>
          </a:prstGeom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497" y="699543"/>
            <a:ext cx="3888431" cy="3861260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400" b="1" dirty="0" smtClean="0"/>
              <a:t>Program</a:t>
            </a:r>
            <a:r>
              <a:rPr lang="cs-CZ" sz="1400" dirty="0" smtClean="0"/>
              <a:t>, který umožňuje naši práci na počítači, se označuje jako takzvaný </a:t>
            </a:r>
            <a:r>
              <a:rPr lang="cs-CZ" sz="1400" b="1" dirty="0" smtClean="0">
                <a:solidFill>
                  <a:srgbClr val="0070C0"/>
                </a:solidFill>
              </a:rPr>
              <a:t>operační systém. </a:t>
            </a:r>
          </a:p>
          <a:p>
            <a:pPr marL="215979" indent="-215979">
              <a:spcBef>
                <a:spcPts val="600"/>
              </a:spcBef>
            </a:pPr>
            <a:r>
              <a:rPr lang="cs-CZ" sz="1400" b="1" dirty="0" smtClean="0">
                <a:solidFill>
                  <a:srgbClr val="0070C0"/>
                </a:solidFill>
              </a:rPr>
              <a:t>Operační systém </a:t>
            </a:r>
            <a:r>
              <a:rPr lang="cs-CZ" sz="1400" b="1" dirty="0" smtClean="0"/>
              <a:t>se stará o to, aby počítač vůbec fungoval.</a:t>
            </a:r>
          </a:p>
          <a:p>
            <a:pPr marL="215979" indent="-215979">
              <a:spcBef>
                <a:spcPts val="600"/>
              </a:spcBef>
            </a:pPr>
            <a:r>
              <a:rPr lang="cs-CZ" sz="1400" b="1" dirty="0" smtClean="0"/>
              <a:t>Zobrazuje</a:t>
            </a:r>
            <a:r>
              <a:rPr lang="cs-CZ" sz="1400" dirty="0" smtClean="0"/>
              <a:t> okna, ikony, </a:t>
            </a:r>
            <a:r>
              <a:rPr lang="cs-CZ" sz="1400" b="1" dirty="0" smtClean="0"/>
              <a:t>načítá</a:t>
            </a:r>
            <a:r>
              <a:rPr lang="cs-CZ" sz="1400" dirty="0" smtClean="0"/>
              <a:t> data do aplikací nebo je </a:t>
            </a:r>
            <a:r>
              <a:rPr lang="cs-CZ" sz="1400" b="1" dirty="0" smtClean="0"/>
              <a:t>ukládá</a:t>
            </a:r>
            <a:r>
              <a:rPr lang="cs-CZ" sz="1400" dirty="0" smtClean="0"/>
              <a:t> na disk, </a:t>
            </a:r>
            <a:r>
              <a:rPr lang="cs-CZ" sz="1400" b="1" dirty="0" smtClean="0"/>
              <a:t>umožňuje nám pracovat </a:t>
            </a:r>
            <a:r>
              <a:rPr lang="cs-CZ" sz="1400" dirty="0" smtClean="0"/>
              <a:t>se soubory…</a:t>
            </a:r>
          </a:p>
          <a:p>
            <a:pPr marL="215979" indent="-215979">
              <a:spcBef>
                <a:spcPts val="600"/>
              </a:spcBef>
            </a:pPr>
            <a:r>
              <a:rPr lang="cs-CZ" sz="1400" b="1" dirty="0"/>
              <a:t>Ovládání </a:t>
            </a:r>
            <a:r>
              <a:rPr lang="cs-CZ" sz="1400" b="1" dirty="0">
                <a:solidFill>
                  <a:srgbClr val="0070C0"/>
                </a:solidFill>
              </a:rPr>
              <a:t>počítače</a:t>
            </a:r>
            <a:r>
              <a:rPr lang="cs-CZ" sz="1400" b="1" dirty="0"/>
              <a:t> </a:t>
            </a:r>
            <a:r>
              <a:rPr lang="cs-CZ" sz="1400" dirty="0"/>
              <a:t>je poměrně jednoduché – stačí </a:t>
            </a:r>
            <a:r>
              <a:rPr lang="cs-CZ" sz="1400" b="1" dirty="0"/>
              <a:t>najít jeho vypínač a stisknout </a:t>
            </a:r>
            <a:r>
              <a:rPr lang="cs-CZ" sz="1400" b="1" dirty="0" smtClean="0"/>
              <a:t>ho </a:t>
            </a:r>
            <a:r>
              <a:rPr lang="cs-CZ" sz="1400" b="1" dirty="0" smtClean="0">
                <a:sym typeface="Wingdings" panose="05000000000000000000" pitchFamily="2" charset="2"/>
              </a:rPr>
              <a:t></a:t>
            </a:r>
            <a:r>
              <a:rPr lang="cs-CZ" sz="1400" dirty="0" smtClean="0"/>
              <a:t>.</a:t>
            </a:r>
            <a:endParaRPr lang="cs-CZ" sz="1400" dirty="0"/>
          </a:p>
          <a:p>
            <a:pPr marL="215979" indent="-215979">
              <a:spcBef>
                <a:spcPts val="600"/>
              </a:spcBef>
            </a:pPr>
            <a:r>
              <a:rPr lang="cs-CZ" sz="1400" dirty="0" smtClean="0"/>
              <a:t>Vše </a:t>
            </a:r>
            <a:r>
              <a:rPr lang="cs-CZ" sz="1400" dirty="0"/>
              <a:t>ostatní je už </a:t>
            </a:r>
            <a:r>
              <a:rPr lang="cs-CZ" sz="1400" b="1" dirty="0">
                <a:solidFill>
                  <a:srgbClr val="0070C0"/>
                </a:solidFill>
              </a:rPr>
              <a:t>ovládání operačního systému</a:t>
            </a:r>
            <a:r>
              <a:rPr lang="cs-CZ" sz="1400" dirty="0"/>
              <a:t>, který počítač oživuje.</a:t>
            </a:r>
          </a:p>
          <a:p>
            <a:pPr marL="215979" indent="-215979">
              <a:spcBef>
                <a:spcPts val="600"/>
              </a:spcBef>
            </a:pPr>
            <a:endParaRPr lang="cs-CZ" sz="1400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Operační systém</a:t>
            </a:r>
            <a:endParaRPr lang="cs-CZ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3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5580112" y="1688490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solidFill>
                  <a:schemeClr val="bg1">
                    <a:lumMod val="95000"/>
                  </a:schemeClr>
                </a:solidFill>
              </a:rPr>
              <a:t>Počítač je vypnutý, operační systém neběží.</a:t>
            </a:r>
            <a:endParaRPr lang="cs-CZ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8479" y="1347614"/>
            <a:ext cx="2808312" cy="15247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</p:pic>
      <p:sp>
        <p:nvSpPr>
          <p:cNvPr id="18" name="TextovéPole 17"/>
          <p:cNvSpPr txBox="1"/>
          <p:nvPr/>
        </p:nvSpPr>
        <p:spPr>
          <a:xfrm>
            <a:off x="4956431" y="3331729"/>
            <a:ext cx="3648017" cy="802784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sz="1400" dirty="0" smtClean="0"/>
              <a:t>Zapnutý počítač má </a:t>
            </a:r>
            <a:r>
              <a:rPr lang="cs-CZ" sz="1400" b="1" dirty="0" smtClean="0"/>
              <a:t>spuštěný</a:t>
            </a:r>
            <a:r>
              <a:rPr lang="cs-CZ" sz="1400" dirty="0" smtClean="0"/>
              <a:t> </a:t>
            </a:r>
            <a:r>
              <a:rPr lang="cs-CZ" sz="1400" b="1" dirty="0" smtClean="0">
                <a:solidFill>
                  <a:srgbClr val="0070C0"/>
                </a:solidFill>
              </a:rPr>
              <a:t>operační systém</a:t>
            </a:r>
            <a:r>
              <a:rPr lang="cs-CZ" sz="1400" dirty="0" smtClean="0"/>
              <a:t>, který počítač oživuje.</a:t>
            </a:r>
          </a:p>
          <a:p>
            <a:r>
              <a:rPr lang="cs-CZ" sz="1400" dirty="0" smtClean="0"/>
              <a:t>Nyní můžeme na počítači pracovat.</a:t>
            </a:r>
            <a:endParaRPr lang="cs-CZ" sz="14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95892" y="3569166"/>
            <a:ext cx="4332092" cy="587340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sz="1400" dirty="0" smtClean="0"/>
              <a:t>Vzhledu </a:t>
            </a:r>
            <a:r>
              <a:rPr lang="cs-CZ" sz="1400" b="1" dirty="0" smtClean="0"/>
              <a:t>operačního systému </a:t>
            </a:r>
            <a:r>
              <a:rPr lang="cs-CZ" sz="1400" dirty="0" smtClean="0"/>
              <a:t>se říká </a:t>
            </a:r>
            <a:r>
              <a:rPr lang="cs-CZ" sz="1400" b="1" dirty="0" smtClean="0">
                <a:solidFill>
                  <a:srgbClr val="0070C0"/>
                </a:solidFill>
              </a:rPr>
              <a:t>uživatelské rozhraní. </a:t>
            </a:r>
          </a:p>
          <a:p>
            <a:r>
              <a:rPr lang="cs-CZ" sz="1400" b="1" dirty="0" smtClean="0">
                <a:solidFill>
                  <a:srgbClr val="0070C0"/>
                </a:solidFill>
              </a:rPr>
              <a:t>Uživatelské </a:t>
            </a:r>
            <a:r>
              <a:rPr lang="cs-CZ" sz="1400" b="1" dirty="0">
                <a:solidFill>
                  <a:srgbClr val="0070C0"/>
                </a:solidFill>
              </a:rPr>
              <a:t>rozhraní </a:t>
            </a:r>
            <a:r>
              <a:rPr lang="cs-CZ" sz="1400" dirty="0" smtClean="0"/>
              <a:t>musíme znát a umět s ním pracovat.</a:t>
            </a:r>
            <a:endParaRPr lang="cs-CZ" sz="1400" dirty="0"/>
          </a:p>
        </p:txBody>
      </p:sp>
      <p:cxnSp>
        <p:nvCxnSpPr>
          <p:cNvPr id="12" name="Pravoúhlá spojnice 11"/>
          <p:cNvCxnSpPr/>
          <p:nvPr/>
        </p:nvCxnSpPr>
        <p:spPr>
          <a:xfrm flipV="1">
            <a:off x="3984323" y="2106503"/>
            <a:ext cx="1811813" cy="1450728"/>
          </a:xfrm>
          <a:prstGeom prst="bentConnector3">
            <a:avLst>
              <a:gd name="adj1" fmla="val -748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6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4499992" y="624392"/>
            <a:ext cx="4644008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496" y="699542"/>
            <a:ext cx="4464496" cy="3847349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400" dirty="0" smtClean="0"/>
              <a:t>Počítač funguje trochu jako člověk. A jak člověk funguje, když chce vyřešit nějaký úkol? </a:t>
            </a:r>
          </a:p>
          <a:p>
            <a:pPr marL="435411" lvl="1" indent="-215979">
              <a:spcBef>
                <a:spcPts val="400"/>
              </a:spcBef>
            </a:pPr>
            <a:r>
              <a:rPr lang="cs-CZ" sz="1400" dirty="0" smtClean="0"/>
              <a:t>Představ si, že máte hodinu matematiky. Budete počítat příklady z pracovního sešitu.</a:t>
            </a:r>
            <a:endParaRPr lang="cs-CZ" sz="1400" dirty="0"/>
          </a:p>
          <a:p>
            <a:pPr marL="215979" indent="-215979">
              <a:spcBef>
                <a:spcPts val="600"/>
              </a:spcBef>
            </a:pPr>
            <a:endParaRPr lang="cs-CZ" sz="1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Jak pracuje člověk a jak počítač?</a:t>
            </a:r>
            <a:endParaRPr lang="cs-CZ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4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107505" y="1859652"/>
            <a:ext cx="4320480" cy="27186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16000" indent="-216000">
              <a:spcBef>
                <a:spcPts val="450"/>
              </a:spcBef>
              <a:buFont typeface="+mj-lt"/>
              <a:buAutoNum type="arabicParenR"/>
            </a:pPr>
            <a:r>
              <a:rPr lang="cs-CZ" sz="1400" dirty="0" smtClean="0"/>
              <a:t>Vezmeš </a:t>
            </a:r>
            <a:r>
              <a:rPr lang="cs-CZ" sz="1400" b="1" dirty="0" smtClean="0"/>
              <a:t>aktovku</a:t>
            </a:r>
            <a:r>
              <a:rPr lang="cs-CZ" sz="1400" dirty="0" smtClean="0"/>
              <a:t>, najdeš v ní </a:t>
            </a:r>
            <a:r>
              <a:rPr lang="cs-CZ" sz="1400" b="1" dirty="0" smtClean="0"/>
              <a:t>složku s matematikou</a:t>
            </a:r>
            <a:r>
              <a:rPr lang="cs-CZ" sz="1400" dirty="0" smtClean="0"/>
              <a:t>, v ní pak </a:t>
            </a:r>
            <a:r>
              <a:rPr lang="cs-CZ" sz="1400" b="1" dirty="0" smtClean="0"/>
              <a:t>pracovní sešit </a:t>
            </a:r>
            <a:r>
              <a:rPr lang="cs-CZ" sz="1400" dirty="0" smtClean="0"/>
              <a:t>z matematiky.</a:t>
            </a:r>
            <a:endParaRPr lang="cs-CZ" sz="1400" dirty="0"/>
          </a:p>
          <a:p>
            <a:pPr marL="216000" indent="-216000">
              <a:spcBef>
                <a:spcPts val="450"/>
              </a:spcBef>
              <a:buFont typeface="+mj-lt"/>
              <a:buAutoNum type="arabicParenR"/>
            </a:pPr>
            <a:r>
              <a:rPr lang="cs-CZ" sz="1400" dirty="0" smtClean="0"/>
              <a:t>Pracovní sešit vyndáš z aktovky a </a:t>
            </a:r>
            <a:r>
              <a:rPr lang="cs-CZ" sz="1400" b="1" dirty="0" smtClean="0"/>
              <a:t>otevřeš si ho </a:t>
            </a:r>
            <a:r>
              <a:rPr lang="cs-CZ" sz="1400" dirty="0" smtClean="0"/>
              <a:t>na lavici.</a:t>
            </a:r>
          </a:p>
          <a:p>
            <a:pPr marL="216000" indent="-216000">
              <a:spcBef>
                <a:spcPts val="450"/>
              </a:spcBef>
              <a:buFont typeface="+mj-lt"/>
              <a:buAutoNum type="arabicParenR"/>
            </a:pPr>
            <a:r>
              <a:rPr lang="cs-CZ" sz="1400" dirty="0" smtClean="0"/>
              <a:t>Přečteš si zadání příkladu a (na chvilku) si toto zadání </a:t>
            </a:r>
            <a:r>
              <a:rPr lang="cs-CZ" sz="1400" b="1" dirty="0" smtClean="0"/>
              <a:t>pamatuješ</a:t>
            </a:r>
            <a:r>
              <a:rPr lang="cs-CZ" sz="1400" dirty="0" smtClean="0"/>
              <a:t> (máš ho „ve své hlavě“).</a:t>
            </a:r>
          </a:p>
          <a:p>
            <a:pPr marL="216000" indent="-216000">
              <a:spcBef>
                <a:spcPts val="450"/>
              </a:spcBef>
              <a:buFont typeface="+mj-lt"/>
              <a:buAutoNum type="arabicParenR"/>
            </a:pPr>
            <a:r>
              <a:rPr lang="cs-CZ" sz="1400" b="1" dirty="0" smtClean="0"/>
              <a:t>Vypočítáš</a:t>
            </a:r>
            <a:r>
              <a:rPr lang="cs-CZ" sz="1400" dirty="0" smtClean="0"/>
              <a:t> příklad (pracuje tvůj mozek) a </a:t>
            </a:r>
            <a:r>
              <a:rPr lang="cs-CZ" sz="1400" b="1" dirty="0" smtClean="0"/>
              <a:t>zapíšeš</a:t>
            </a:r>
            <a:r>
              <a:rPr lang="cs-CZ" sz="1400" dirty="0" smtClean="0"/>
              <a:t> jeho řešení do pracovního sešitu.</a:t>
            </a:r>
          </a:p>
          <a:p>
            <a:pPr marL="216000" indent="-216000">
              <a:spcBef>
                <a:spcPts val="450"/>
              </a:spcBef>
              <a:buFont typeface="+mj-lt"/>
              <a:buAutoNum type="arabicParenR"/>
            </a:pPr>
            <a:r>
              <a:rPr lang="cs-CZ" sz="1400" b="1" dirty="0" smtClean="0"/>
              <a:t>Uložíš</a:t>
            </a:r>
            <a:r>
              <a:rPr lang="cs-CZ" sz="1400" dirty="0" smtClean="0"/>
              <a:t> pracovní sešit s vyřešeným příkladem zpět do aktovky. Abys ho příště </a:t>
            </a:r>
            <a:r>
              <a:rPr lang="cs-CZ" sz="1400" b="1" dirty="0" smtClean="0"/>
              <a:t>rychle našel</a:t>
            </a:r>
            <a:r>
              <a:rPr lang="cs-CZ" sz="1400" dirty="0" smtClean="0"/>
              <a:t>, dáš ho do </a:t>
            </a:r>
            <a:r>
              <a:rPr lang="cs-CZ" sz="1400" b="1" dirty="0" smtClean="0"/>
              <a:t>složky</a:t>
            </a:r>
            <a:r>
              <a:rPr lang="cs-CZ" sz="1400" dirty="0" smtClean="0"/>
              <a:t>, kde máš ostatní učebnice a sešity na matematiku.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4567916" y="1428765"/>
            <a:ext cx="4464497" cy="3149580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pPr marL="216000" indent="-216000">
              <a:buFont typeface="+mj-lt"/>
              <a:buAutoNum type="arabicParenR"/>
            </a:pPr>
            <a:r>
              <a:rPr lang="cs-CZ" sz="1400" b="1" dirty="0" smtClean="0">
                <a:solidFill>
                  <a:srgbClr val="0070C0"/>
                </a:solidFill>
              </a:rPr>
              <a:t>Dokumenty</a:t>
            </a:r>
            <a:r>
              <a:rPr lang="cs-CZ" sz="1400" dirty="0" smtClean="0"/>
              <a:t>, takzvané </a:t>
            </a:r>
            <a:r>
              <a:rPr lang="cs-CZ" sz="1400" b="1" dirty="0" smtClean="0">
                <a:solidFill>
                  <a:srgbClr val="0070C0"/>
                </a:solidFill>
              </a:rPr>
              <a:t>datové</a:t>
            </a:r>
            <a:r>
              <a:rPr lang="cs-CZ" sz="1400" dirty="0" smtClean="0"/>
              <a:t> </a:t>
            </a:r>
            <a:r>
              <a:rPr lang="cs-CZ" sz="1400" b="1" dirty="0" smtClean="0">
                <a:solidFill>
                  <a:srgbClr val="0070C0"/>
                </a:solidFill>
              </a:rPr>
              <a:t>soubory</a:t>
            </a:r>
            <a:r>
              <a:rPr lang="cs-CZ" sz="1400" dirty="0" smtClean="0"/>
              <a:t>, máme </a:t>
            </a:r>
            <a:r>
              <a:rPr lang="cs-CZ" sz="1400" b="1" dirty="0" smtClean="0"/>
              <a:t>uloženy</a:t>
            </a:r>
            <a:r>
              <a:rPr lang="cs-CZ" sz="1400" dirty="0" smtClean="0"/>
              <a:t> na </a:t>
            </a:r>
            <a:r>
              <a:rPr lang="cs-CZ" sz="1400" b="1" dirty="0" smtClean="0">
                <a:solidFill>
                  <a:srgbClr val="0070C0"/>
                </a:solidFill>
              </a:rPr>
              <a:t>disku</a:t>
            </a:r>
            <a:r>
              <a:rPr lang="cs-CZ" sz="1400" dirty="0" smtClean="0"/>
              <a:t> počítače (disk si můžeme představit jako </a:t>
            </a:r>
            <a:r>
              <a:rPr lang="cs-CZ" sz="1400" b="1" dirty="0" smtClean="0"/>
              <a:t>aktovku</a:t>
            </a:r>
            <a:r>
              <a:rPr lang="cs-CZ" sz="1400" dirty="0" smtClean="0"/>
              <a:t>). </a:t>
            </a:r>
            <a:r>
              <a:rPr lang="cs-CZ" sz="1400" b="1" dirty="0" smtClean="0">
                <a:solidFill>
                  <a:srgbClr val="0070C0"/>
                </a:solidFill>
              </a:rPr>
              <a:t>Soubory</a:t>
            </a:r>
            <a:r>
              <a:rPr lang="cs-CZ" sz="1400" dirty="0" smtClean="0"/>
              <a:t> máme také pro přehlednost ve </a:t>
            </a:r>
            <a:r>
              <a:rPr lang="cs-CZ" sz="1400" b="1" dirty="0" smtClean="0">
                <a:solidFill>
                  <a:srgbClr val="0070C0"/>
                </a:solidFill>
              </a:rPr>
              <a:t>složkách</a:t>
            </a:r>
            <a:r>
              <a:rPr lang="cs-CZ" sz="1400" dirty="0" smtClean="0"/>
              <a:t>.</a:t>
            </a:r>
          </a:p>
          <a:p>
            <a:pPr marL="216000" indent="-216000">
              <a:buFont typeface="+mj-lt"/>
              <a:buAutoNum type="arabicParenR"/>
            </a:pPr>
            <a:r>
              <a:rPr lang="cs-CZ" sz="1400" dirty="0" smtClean="0"/>
              <a:t>Najdeme zadaný </a:t>
            </a:r>
            <a:r>
              <a:rPr lang="cs-CZ" sz="1400" b="1" dirty="0" smtClean="0"/>
              <a:t>datový soubor </a:t>
            </a:r>
            <a:r>
              <a:rPr lang="cs-CZ" sz="1400" dirty="0" smtClean="0"/>
              <a:t>a (poklepáním) ho </a:t>
            </a:r>
            <a:r>
              <a:rPr lang="cs-CZ" sz="1400" b="1" dirty="0" smtClean="0">
                <a:solidFill>
                  <a:srgbClr val="0070C0"/>
                </a:solidFill>
              </a:rPr>
              <a:t>otevřeme do programu</a:t>
            </a:r>
            <a:r>
              <a:rPr lang="cs-CZ" sz="1400" dirty="0" smtClean="0"/>
              <a:t>, který s ním umí pracovat.</a:t>
            </a:r>
          </a:p>
          <a:p>
            <a:pPr marL="216000" indent="-216000">
              <a:buFont typeface="+mj-lt"/>
              <a:buAutoNum type="arabicParenR"/>
            </a:pPr>
            <a:r>
              <a:rPr lang="cs-CZ" sz="1400" dirty="0" smtClean="0"/>
              <a:t>Nyní máme </a:t>
            </a:r>
            <a:r>
              <a:rPr lang="cs-CZ" sz="1400" b="1" dirty="0" smtClean="0">
                <a:solidFill>
                  <a:srgbClr val="0070C0"/>
                </a:solidFill>
              </a:rPr>
              <a:t>otevřený dokument</a:t>
            </a:r>
            <a:r>
              <a:rPr lang="cs-CZ" sz="1400" dirty="0" smtClean="0"/>
              <a:t>, vidíme jeho </a:t>
            </a:r>
            <a:r>
              <a:rPr lang="cs-CZ" sz="1400" b="1" dirty="0" smtClean="0"/>
              <a:t>obsah</a:t>
            </a:r>
            <a:r>
              <a:rPr lang="cs-CZ" sz="1400" dirty="0" smtClean="0"/>
              <a:t>.</a:t>
            </a:r>
          </a:p>
          <a:p>
            <a:pPr marL="216000" indent="-216000">
              <a:buFont typeface="+mj-lt"/>
              <a:buAutoNum type="arabicParenR"/>
            </a:pPr>
            <a:r>
              <a:rPr lang="cs-CZ" sz="1400" dirty="0" smtClean="0"/>
              <a:t>Můžeme do něho psát, kreslit, počítat, podle toho zda se jedná o text, obrázek nebo matematický příklad.</a:t>
            </a:r>
          </a:p>
          <a:p>
            <a:pPr marL="216000" indent="-216000">
              <a:buFont typeface="+mj-lt"/>
              <a:buAutoNum type="arabicParenR"/>
            </a:pPr>
            <a:r>
              <a:rPr lang="cs-CZ" sz="1400" dirty="0" smtClean="0"/>
              <a:t>Již víme, že </a:t>
            </a:r>
            <a:r>
              <a:rPr lang="cs-CZ" sz="1400" b="1" dirty="0" smtClean="0">
                <a:solidFill>
                  <a:srgbClr val="0070C0"/>
                </a:solidFill>
              </a:rPr>
              <a:t>při práci </a:t>
            </a:r>
            <a:r>
              <a:rPr lang="cs-CZ" sz="1400" dirty="0" smtClean="0"/>
              <a:t>má počítač vše (podobně jako člověk) </a:t>
            </a:r>
            <a:r>
              <a:rPr lang="cs-CZ" sz="1400" b="1" dirty="0" smtClean="0"/>
              <a:t>v dočasné, takzvané </a:t>
            </a:r>
            <a:r>
              <a:rPr lang="cs-CZ" sz="1400" b="1" dirty="0" smtClean="0">
                <a:solidFill>
                  <a:srgbClr val="0070C0"/>
                </a:solidFill>
              </a:rPr>
              <a:t>operační paměti</a:t>
            </a:r>
            <a:r>
              <a:rPr lang="cs-CZ" sz="1400" dirty="0" smtClean="0"/>
              <a:t>. Ta si po vypnutí programu nic nepamatuje… Proto musíme upravený nebo nově vytvořený dokument </a:t>
            </a:r>
            <a:r>
              <a:rPr lang="cs-CZ" sz="1400" b="1" dirty="0" smtClean="0">
                <a:solidFill>
                  <a:srgbClr val="0070C0"/>
                </a:solidFill>
              </a:rPr>
              <a:t>uložit na disk</a:t>
            </a:r>
            <a:r>
              <a:rPr lang="cs-CZ" sz="1400" dirty="0" smtClean="0"/>
              <a:t>.</a:t>
            </a:r>
            <a:endParaRPr lang="pt-BR" sz="1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567916" y="744549"/>
            <a:ext cx="4464497" cy="730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5979" indent="-215979">
              <a:spcBef>
                <a:spcPts val="600"/>
              </a:spcBef>
              <a:buClr>
                <a:schemeClr val="accent1"/>
              </a:buClr>
              <a:buSzPct val="80000"/>
              <a:buBlip>
                <a:blip r:embed="rId3"/>
              </a:buBlip>
            </a:pPr>
            <a:r>
              <a:rPr lang="cs-CZ" sz="1400" dirty="0"/>
              <a:t>P</a:t>
            </a:r>
            <a:r>
              <a:rPr lang="pt-BR" sz="1400" dirty="0">
                <a:latin typeface="Calibri" pitchFamily="34" charset="0"/>
              </a:rPr>
              <a:t>o</a:t>
            </a:r>
            <a:r>
              <a:rPr lang="cs-CZ" sz="1400" dirty="0" err="1">
                <a:latin typeface="Calibri" pitchFamily="34" charset="0"/>
              </a:rPr>
              <a:t>kud</a:t>
            </a:r>
            <a:r>
              <a:rPr lang="cs-CZ" sz="1400" dirty="0">
                <a:latin typeface="Calibri" pitchFamily="34" charset="0"/>
              </a:rPr>
              <a:t> bychom </a:t>
            </a:r>
            <a:r>
              <a:rPr lang="cs-CZ" sz="1400" dirty="0" smtClean="0">
                <a:latin typeface="Calibri" pitchFamily="34" charset="0"/>
              </a:rPr>
              <a:t>podobný úkol </a:t>
            </a:r>
            <a:r>
              <a:rPr lang="cs-CZ" sz="1400" dirty="0">
                <a:latin typeface="Calibri" pitchFamily="34" charset="0"/>
              </a:rPr>
              <a:t>dělali na </a:t>
            </a:r>
            <a:r>
              <a:rPr lang="cs-CZ" sz="1400" b="1" dirty="0">
                <a:latin typeface="Calibri" pitchFamily="34" charset="0"/>
              </a:rPr>
              <a:t>počítači</a:t>
            </a:r>
            <a:r>
              <a:rPr lang="cs-CZ" sz="1400" dirty="0">
                <a:latin typeface="Calibri" pitchFamily="34" charset="0"/>
              </a:rPr>
              <a:t>, pracovali bychom </a:t>
            </a:r>
            <a:r>
              <a:rPr lang="cs-CZ" sz="1400" b="1" dirty="0">
                <a:latin typeface="Calibri" pitchFamily="34" charset="0"/>
              </a:rPr>
              <a:t>podobně</a:t>
            </a:r>
            <a:r>
              <a:rPr lang="cs-CZ" sz="1400" dirty="0">
                <a:latin typeface="Calibri" pitchFamily="34" charset="0"/>
              </a:rPr>
              <a:t>: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510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uiExpand="1" build="p" animBg="1"/>
      <p:bldP spid="11" grpId="0" uiExpand="1" build="p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4499992" y="624392"/>
            <a:ext cx="4644008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496" y="699542"/>
            <a:ext cx="4464496" cy="3847349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400" dirty="0"/>
              <a:t>Člověk (žák, ty). Má svůj </a:t>
            </a:r>
            <a:r>
              <a:rPr lang="cs-CZ" sz="1400" b="1" dirty="0"/>
              <a:t>mozek</a:t>
            </a:r>
            <a:r>
              <a:rPr lang="cs-CZ" sz="1400" dirty="0"/>
              <a:t>, díky kterému </a:t>
            </a:r>
            <a:r>
              <a:rPr lang="cs-CZ" sz="1400" b="1" dirty="0"/>
              <a:t>myslí</a:t>
            </a:r>
            <a:r>
              <a:rPr lang="cs-CZ" sz="1400" dirty="0"/>
              <a:t> a v </a:t>
            </a:r>
            <a:r>
              <a:rPr lang="cs-CZ" sz="1400" b="1" dirty="0"/>
              <a:t>aktovce</a:t>
            </a:r>
            <a:r>
              <a:rPr lang="cs-CZ" sz="1400" dirty="0"/>
              <a:t> nebo v </a:t>
            </a:r>
            <a:r>
              <a:rPr lang="cs-CZ" sz="1400" b="1" dirty="0"/>
              <a:t>krabici</a:t>
            </a:r>
            <a:r>
              <a:rPr lang="cs-CZ" sz="1400" dirty="0"/>
              <a:t> své knihy a </a:t>
            </a:r>
            <a:r>
              <a:rPr lang="cs-CZ" sz="1400" b="1" dirty="0"/>
              <a:t>sešity</a:t>
            </a:r>
            <a:r>
              <a:rPr lang="cs-CZ" sz="1400" dirty="0"/>
              <a:t>, do kterých si trvale ukládá své nápady.</a:t>
            </a:r>
          </a:p>
          <a:p>
            <a:pPr marL="0" indent="0">
              <a:spcBef>
                <a:spcPts val="600"/>
              </a:spcBef>
              <a:buNone/>
            </a:pPr>
            <a:endParaRPr lang="cs-CZ" sz="1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Jak pracuje člověk a jak počítač ještě jednou…</a:t>
            </a:r>
            <a:endParaRPr lang="cs-CZ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5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107505" y="1707654"/>
            <a:ext cx="4320480" cy="27186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16000" indent="-216000">
              <a:spcBef>
                <a:spcPts val="450"/>
              </a:spcBef>
              <a:buFont typeface="+mj-lt"/>
              <a:buAutoNum type="arabicParenR"/>
            </a:pPr>
            <a:r>
              <a:rPr lang="cs-CZ" sz="1400" dirty="0" smtClean="0"/>
              <a:t>Vezmeš </a:t>
            </a:r>
            <a:r>
              <a:rPr lang="cs-CZ" sz="1400" b="1" dirty="0" smtClean="0"/>
              <a:t>aktovku</a:t>
            </a:r>
            <a:r>
              <a:rPr lang="cs-CZ" sz="1400" dirty="0" smtClean="0"/>
              <a:t>, najdeš v ní </a:t>
            </a:r>
            <a:r>
              <a:rPr lang="cs-CZ" sz="1400" b="1" dirty="0" smtClean="0"/>
              <a:t>složku s matematikou</a:t>
            </a:r>
            <a:r>
              <a:rPr lang="cs-CZ" sz="1400" dirty="0" smtClean="0"/>
              <a:t>, v ní pak </a:t>
            </a:r>
            <a:r>
              <a:rPr lang="cs-CZ" sz="1400" b="1" dirty="0" smtClean="0"/>
              <a:t>pracovní sešit </a:t>
            </a:r>
            <a:r>
              <a:rPr lang="cs-CZ" sz="1400" dirty="0" smtClean="0"/>
              <a:t>z matematiky.</a:t>
            </a:r>
            <a:endParaRPr lang="cs-CZ" sz="1400" dirty="0"/>
          </a:p>
          <a:p>
            <a:pPr marL="216000" indent="-216000">
              <a:spcBef>
                <a:spcPts val="450"/>
              </a:spcBef>
              <a:buFont typeface="+mj-lt"/>
              <a:buAutoNum type="arabicParenR"/>
            </a:pPr>
            <a:r>
              <a:rPr lang="cs-CZ" sz="1400" dirty="0" smtClean="0"/>
              <a:t>Pracovní sešit vyndáš z aktovky a </a:t>
            </a:r>
            <a:r>
              <a:rPr lang="cs-CZ" sz="1400" b="1" dirty="0" smtClean="0"/>
              <a:t>otevřeš si ho </a:t>
            </a:r>
            <a:r>
              <a:rPr lang="cs-CZ" sz="1400" dirty="0" smtClean="0"/>
              <a:t>na lavici.</a:t>
            </a:r>
          </a:p>
          <a:p>
            <a:pPr marL="216000" indent="-216000">
              <a:spcBef>
                <a:spcPts val="450"/>
              </a:spcBef>
              <a:buFont typeface="+mj-lt"/>
              <a:buAutoNum type="arabicParenR"/>
            </a:pPr>
            <a:r>
              <a:rPr lang="cs-CZ" sz="1400" dirty="0" smtClean="0"/>
              <a:t>Přečteš si zadání příkladu a (na chvilku) si toto zadání </a:t>
            </a:r>
            <a:r>
              <a:rPr lang="cs-CZ" sz="1400" b="1" dirty="0" smtClean="0"/>
              <a:t>pamatuješ</a:t>
            </a:r>
            <a:r>
              <a:rPr lang="cs-CZ" sz="1400" dirty="0" smtClean="0"/>
              <a:t> (máš ho „ve své hlavě“).</a:t>
            </a:r>
          </a:p>
          <a:p>
            <a:pPr marL="216000" indent="-216000">
              <a:spcBef>
                <a:spcPts val="450"/>
              </a:spcBef>
              <a:buFont typeface="+mj-lt"/>
              <a:buAutoNum type="arabicParenR"/>
            </a:pPr>
            <a:r>
              <a:rPr lang="cs-CZ" sz="1400" b="1" dirty="0" smtClean="0"/>
              <a:t>Vypočítáš</a:t>
            </a:r>
            <a:r>
              <a:rPr lang="cs-CZ" sz="1400" dirty="0" smtClean="0"/>
              <a:t> příklad (pracuje tvůj mozek) a </a:t>
            </a:r>
            <a:r>
              <a:rPr lang="cs-CZ" sz="1400" b="1" dirty="0" smtClean="0"/>
              <a:t>zapíšeš</a:t>
            </a:r>
            <a:r>
              <a:rPr lang="cs-CZ" sz="1400" dirty="0" smtClean="0"/>
              <a:t> jeho řešení do pracovního sešitu.</a:t>
            </a:r>
          </a:p>
          <a:p>
            <a:pPr marL="216000" indent="-216000">
              <a:spcBef>
                <a:spcPts val="450"/>
              </a:spcBef>
              <a:buFont typeface="+mj-lt"/>
              <a:buAutoNum type="arabicParenR"/>
            </a:pPr>
            <a:r>
              <a:rPr lang="cs-CZ" sz="1400" b="1" dirty="0" smtClean="0"/>
              <a:t>Uložíš</a:t>
            </a:r>
            <a:r>
              <a:rPr lang="cs-CZ" sz="1400" dirty="0" smtClean="0"/>
              <a:t> pracovní sešit s vyřešeným příkladem zpět do aktovky. Abys ho příště </a:t>
            </a:r>
            <a:r>
              <a:rPr lang="cs-CZ" sz="1400" b="1" dirty="0" smtClean="0"/>
              <a:t>rychle našel</a:t>
            </a:r>
            <a:r>
              <a:rPr lang="cs-CZ" sz="1400" dirty="0" smtClean="0"/>
              <a:t>, dáš ho do </a:t>
            </a:r>
            <a:r>
              <a:rPr lang="cs-CZ" sz="1400" b="1" dirty="0" smtClean="0"/>
              <a:t>složky</a:t>
            </a:r>
            <a:r>
              <a:rPr lang="cs-CZ" sz="1400" dirty="0" smtClean="0"/>
              <a:t>, kde máš ostatní učebnice a sešity na matematiku.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4567916" y="1492210"/>
            <a:ext cx="4464497" cy="2934137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pPr marL="216000" indent="-216000">
              <a:buFont typeface="+mj-lt"/>
              <a:buAutoNum type="arabicParenR"/>
            </a:pPr>
            <a:r>
              <a:rPr lang="cs-CZ" sz="1400" b="1" dirty="0" smtClean="0">
                <a:solidFill>
                  <a:srgbClr val="0070C0"/>
                </a:solidFill>
              </a:rPr>
              <a:t>Dokumenty</a:t>
            </a:r>
            <a:r>
              <a:rPr lang="cs-CZ" sz="1400" dirty="0" smtClean="0"/>
              <a:t>, takzvané </a:t>
            </a:r>
            <a:r>
              <a:rPr lang="cs-CZ" sz="1400" b="1" dirty="0" smtClean="0">
                <a:solidFill>
                  <a:srgbClr val="0070C0"/>
                </a:solidFill>
              </a:rPr>
              <a:t>datové</a:t>
            </a:r>
            <a:r>
              <a:rPr lang="cs-CZ" sz="1400" dirty="0" smtClean="0"/>
              <a:t> </a:t>
            </a:r>
            <a:r>
              <a:rPr lang="cs-CZ" sz="1400" b="1" dirty="0" smtClean="0">
                <a:solidFill>
                  <a:srgbClr val="0070C0"/>
                </a:solidFill>
              </a:rPr>
              <a:t>soubory</a:t>
            </a:r>
            <a:r>
              <a:rPr lang="cs-CZ" sz="1400" dirty="0" smtClean="0"/>
              <a:t>, máme </a:t>
            </a:r>
            <a:r>
              <a:rPr lang="cs-CZ" sz="1400" b="1" dirty="0" smtClean="0"/>
              <a:t>uloženy</a:t>
            </a:r>
            <a:r>
              <a:rPr lang="cs-CZ" sz="1400" dirty="0" smtClean="0"/>
              <a:t> na </a:t>
            </a:r>
            <a:r>
              <a:rPr lang="cs-CZ" sz="1400" b="1" dirty="0" smtClean="0">
                <a:solidFill>
                  <a:srgbClr val="0070C0"/>
                </a:solidFill>
              </a:rPr>
              <a:t>disku</a:t>
            </a:r>
            <a:r>
              <a:rPr lang="cs-CZ" sz="1400" dirty="0" smtClean="0"/>
              <a:t> počítače (disk si můžeme představit jako </a:t>
            </a:r>
            <a:r>
              <a:rPr lang="cs-CZ" sz="1400" b="1" dirty="0" smtClean="0"/>
              <a:t>aktovku</a:t>
            </a:r>
            <a:r>
              <a:rPr lang="cs-CZ" sz="1400" dirty="0" smtClean="0"/>
              <a:t>). </a:t>
            </a:r>
            <a:r>
              <a:rPr lang="cs-CZ" sz="1400" b="1" dirty="0" smtClean="0">
                <a:solidFill>
                  <a:srgbClr val="0070C0"/>
                </a:solidFill>
              </a:rPr>
              <a:t>Soubory</a:t>
            </a:r>
            <a:r>
              <a:rPr lang="cs-CZ" sz="1400" dirty="0" smtClean="0"/>
              <a:t> máme pro přehlednost ve </a:t>
            </a:r>
            <a:r>
              <a:rPr lang="cs-CZ" sz="1400" b="1" dirty="0" smtClean="0">
                <a:solidFill>
                  <a:srgbClr val="0070C0"/>
                </a:solidFill>
              </a:rPr>
              <a:t>složkách</a:t>
            </a:r>
            <a:r>
              <a:rPr lang="cs-CZ" sz="1400" dirty="0" smtClean="0"/>
              <a:t>.</a:t>
            </a:r>
          </a:p>
          <a:p>
            <a:pPr marL="216000" indent="-216000">
              <a:buFont typeface="+mj-lt"/>
              <a:buAutoNum type="arabicParenR"/>
            </a:pPr>
            <a:r>
              <a:rPr lang="cs-CZ" sz="1400" dirty="0" smtClean="0"/>
              <a:t>Najdeme zadaný </a:t>
            </a:r>
            <a:r>
              <a:rPr lang="cs-CZ" sz="1400" b="1" dirty="0" smtClean="0"/>
              <a:t>datový soubor </a:t>
            </a:r>
            <a:r>
              <a:rPr lang="cs-CZ" sz="1400" dirty="0" smtClean="0"/>
              <a:t>a (poklepáním) ho </a:t>
            </a:r>
            <a:r>
              <a:rPr lang="cs-CZ" sz="1400" b="1" dirty="0" smtClean="0">
                <a:solidFill>
                  <a:srgbClr val="0070C0"/>
                </a:solidFill>
              </a:rPr>
              <a:t>otevřeme do programu</a:t>
            </a:r>
            <a:r>
              <a:rPr lang="cs-CZ" sz="1400" dirty="0" smtClean="0"/>
              <a:t>, který s ním umí pracovat.</a:t>
            </a:r>
          </a:p>
          <a:p>
            <a:pPr marL="216000" indent="-216000">
              <a:buFont typeface="+mj-lt"/>
              <a:buAutoNum type="arabicParenR"/>
            </a:pPr>
            <a:r>
              <a:rPr lang="cs-CZ" sz="1400" dirty="0" smtClean="0"/>
              <a:t>Nyní máme </a:t>
            </a:r>
            <a:r>
              <a:rPr lang="cs-CZ" sz="1400" b="1" dirty="0" smtClean="0">
                <a:solidFill>
                  <a:srgbClr val="0070C0"/>
                </a:solidFill>
              </a:rPr>
              <a:t>otevřený dokument</a:t>
            </a:r>
            <a:r>
              <a:rPr lang="cs-CZ" sz="1400" dirty="0" smtClean="0"/>
              <a:t>, vidíme jeho </a:t>
            </a:r>
            <a:r>
              <a:rPr lang="cs-CZ" sz="1400" b="1" dirty="0" smtClean="0"/>
              <a:t>obsah</a:t>
            </a:r>
            <a:r>
              <a:rPr lang="cs-CZ" sz="1400" dirty="0" smtClean="0"/>
              <a:t>.</a:t>
            </a:r>
          </a:p>
          <a:p>
            <a:pPr marL="216000" indent="-216000">
              <a:buFont typeface="+mj-lt"/>
              <a:buAutoNum type="arabicParenR"/>
            </a:pPr>
            <a:r>
              <a:rPr lang="cs-CZ" sz="1400" dirty="0" smtClean="0"/>
              <a:t>Můžeme do něho psát, kreslit, počítat, podle toho zda se jedná o text, obrázek nebo matematický příklad.</a:t>
            </a:r>
          </a:p>
          <a:p>
            <a:pPr marL="216000" indent="-216000">
              <a:buFont typeface="+mj-lt"/>
              <a:buAutoNum type="arabicParenR"/>
            </a:pPr>
            <a:r>
              <a:rPr lang="cs-CZ" sz="1400" dirty="0" smtClean="0"/>
              <a:t>Již víme, že </a:t>
            </a:r>
            <a:r>
              <a:rPr lang="cs-CZ" sz="1400" b="1" dirty="0" smtClean="0">
                <a:solidFill>
                  <a:srgbClr val="0070C0"/>
                </a:solidFill>
              </a:rPr>
              <a:t>při práci </a:t>
            </a:r>
            <a:r>
              <a:rPr lang="cs-CZ" sz="1400" dirty="0" smtClean="0"/>
              <a:t>má počítač vše (podobně jako člověk) </a:t>
            </a:r>
            <a:r>
              <a:rPr lang="cs-CZ" sz="1400" b="1" dirty="0" smtClean="0"/>
              <a:t>v dočasné, takzvané </a:t>
            </a:r>
            <a:r>
              <a:rPr lang="cs-CZ" sz="1400" b="1" dirty="0" smtClean="0">
                <a:solidFill>
                  <a:srgbClr val="0070C0"/>
                </a:solidFill>
              </a:rPr>
              <a:t>operační paměti</a:t>
            </a:r>
            <a:r>
              <a:rPr lang="cs-CZ" sz="1400" dirty="0" smtClean="0"/>
              <a:t>. Ta si po vypnutí programu nic nepamatuje… Proto musíme upravený nebo nově vytvořený dokument </a:t>
            </a:r>
            <a:r>
              <a:rPr lang="cs-CZ" sz="1400" b="1" dirty="0" smtClean="0">
                <a:solidFill>
                  <a:srgbClr val="0070C0"/>
                </a:solidFill>
              </a:rPr>
              <a:t>uložit na disk</a:t>
            </a:r>
            <a:r>
              <a:rPr lang="cs-CZ" sz="1400" dirty="0" smtClean="0"/>
              <a:t>.</a:t>
            </a:r>
            <a:endParaRPr lang="pt-BR" sz="1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567916" y="744549"/>
            <a:ext cx="4464497" cy="946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5979" indent="-215979">
              <a:spcBef>
                <a:spcPts val="600"/>
              </a:spcBef>
              <a:buClr>
                <a:schemeClr val="accent1"/>
              </a:buClr>
              <a:buSzPct val="80000"/>
              <a:buBlip>
                <a:blip r:embed="rId3"/>
              </a:buBlip>
            </a:pPr>
            <a:r>
              <a:rPr lang="cs-CZ" sz="1400" b="1" dirty="0"/>
              <a:t>Počítač</a:t>
            </a:r>
            <a:r>
              <a:rPr lang="cs-CZ" sz="1400" dirty="0"/>
              <a:t> má </a:t>
            </a:r>
            <a:r>
              <a:rPr lang="cs-CZ" sz="1400" b="1" dirty="0">
                <a:solidFill>
                  <a:srgbClr val="0070C0"/>
                </a:solidFill>
              </a:rPr>
              <a:t>procesor</a:t>
            </a:r>
            <a:r>
              <a:rPr lang="cs-CZ" sz="1400" dirty="0"/>
              <a:t> a </a:t>
            </a:r>
            <a:r>
              <a:rPr lang="cs-CZ" sz="1400" b="1" dirty="0">
                <a:solidFill>
                  <a:srgbClr val="0070C0"/>
                </a:solidFill>
              </a:rPr>
              <a:t>operační paměť</a:t>
            </a:r>
            <a:r>
              <a:rPr lang="cs-CZ" sz="1400" dirty="0"/>
              <a:t>, díky kterým pracuje a dále </a:t>
            </a:r>
            <a:r>
              <a:rPr lang="cs-CZ" sz="1400" b="1" dirty="0">
                <a:solidFill>
                  <a:srgbClr val="0070C0"/>
                </a:solidFill>
              </a:rPr>
              <a:t>disky</a:t>
            </a:r>
            <a:r>
              <a:rPr lang="cs-CZ" sz="1400" dirty="0"/>
              <a:t>, na které trvale ukládáme své </a:t>
            </a:r>
            <a:r>
              <a:rPr lang="cs-CZ" sz="1400" b="1" dirty="0">
                <a:solidFill>
                  <a:srgbClr val="0070C0"/>
                </a:solidFill>
              </a:rPr>
              <a:t>dokumenty</a:t>
            </a:r>
            <a:r>
              <a:rPr lang="cs-CZ" sz="1400" dirty="0"/>
              <a:t>, kterým se také říká </a:t>
            </a:r>
            <a:r>
              <a:rPr lang="cs-CZ" sz="1400" b="1" dirty="0">
                <a:solidFill>
                  <a:srgbClr val="0070C0"/>
                </a:solidFill>
              </a:rPr>
              <a:t>datové soubory</a:t>
            </a:r>
            <a:r>
              <a:rPr lang="cs-CZ" sz="1400" dirty="0"/>
              <a:t>: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988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uiExpand="1" build="p" animBg="1"/>
      <p:bldP spid="11" grpId="0" uiExpand="1" build="p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4211960" y="624392"/>
            <a:ext cx="4932040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 teď už jenom počítač:</a:t>
            </a:r>
            <a:endParaRPr lang="cs-CZ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6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107504" y="675318"/>
            <a:ext cx="3932141" cy="4011355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pPr marL="216000" indent="-216000">
              <a:buFont typeface="+mj-lt"/>
              <a:buAutoNum type="arabicParenR"/>
            </a:pPr>
            <a:r>
              <a:rPr lang="cs-CZ" sz="1400" b="1" dirty="0" smtClean="0">
                <a:solidFill>
                  <a:srgbClr val="0070C0"/>
                </a:solidFill>
              </a:rPr>
              <a:t>Dokumenty</a:t>
            </a:r>
            <a:r>
              <a:rPr lang="cs-CZ" sz="1400" dirty="0" smtClean="0"/>
              <a:t>, takzvané </a:t>
            </a:r>
            <a:r>
              <a:rPr lang="cs-CZ" sz="1400" b="1" dirty="0" smtClean="0">
                <a:solidFill>
                  <a:srgbClr val="0070C0"/>
                </a:solidFill>
              </a:rPr>
              <a:t>datové</a:t>
            </a:r>
            <a:r>
              <a:rPr lang="cs-CZ" sz="1400" dirty="0" smtClean="0"/>
              <a:t> </a:t>
            </a:r>
            <a:r>
              <a:rPr lang="cs-CZ" sz="1400" b="1" dirty="0" smtClean="0">
                <a:solidFill>
                  <a:srgbClr val="0070C0"/>
                </a:solidFill>
              </a:rPr>
              <a:t>soubory</a:t>
            </a:r>
            <a:r>
              <a:rPr lang="cs-CZ" sz="1400" dirty="0" smtClean="0"/>
              <a:t>, máme </a:t>
            </a:r>
            <a:r>
              <a:rPr lang="cs-CZ" sz="1400" b="1" dirty="0" smtClean="0"/>
              <a:t>uloženy</a:t>
            </a:r>
            <a:r>
              <a:rPr lang="cs-CZ" sz="1400" dirty="0" smtClean="0"/>
              <a:t> na </a:t>
            </a:r>
            <a:r>
              <a:rPr lang="cs-CZ" sz="1400" b="1" dirty="0" smtClean="0">
                <a:solidFill>
                  <a:srgbClr val="0070C0"/>
                </a:solidFill>
              </a:rPr>
              <a:t>disku</a:t>
            </a:r>
            <a:r>
              <a:rPr lang="cs-CZ" sz="1400" dirty="0" smtClean="0"/>
              <a:t> počítače (disk si můžeme představit jako </a:t>
            </a:r>
            <a:r>
              <a:rPr lang="cs-CZ" sz="1400" b="1" dirty="0" smtClean="0"/>
              <a:t>aktovku</a:t>
            </a:r>
            <a:r>
              <a:rPr lang="cs-CZ" sz="1400" dirty="0" smtClean="0"/>
              <a:t>). </a:t>
            </a:r>
            <a:r>
              <a:rPr lang="cs-CZ" sz="1400" b="1" dirty="0" smtClean="0">
                <a:solidFill>
                  <a:srgbClr val="0070C0"/>
                </a:solidFill>
              </a:rPr>
              <a:t>Soubory</a:t>
            </a:r>
            <a:r>
              <a:rPr lang="cs-CZ" sz="1400" dirty="0" smtClean="0"/>
              <a:t> máme pro přehlednost ve </a:t>
            </a:r>
            <a:r>
              <a:rPr lang="cs-CZ" sz="1400" b="1" dirty="0" smtClean="0">
                <a:solidFill>
                  <a:srgbClr val="0070C0"/>
                </a:solidFill>
              </a:rPr>
              <a:t>složkách</a:t>
            </a:r>
            <a:r>
              <a:rPr lang="cs-CZ" sz="1400" dirty="0" smtClean="0"/>
              <a:t>.</a:t>
            </a:r>
          </a:p>
          <a:p>
            <a:pPr marL="216000" indent="-216000">
              <a:buFont typeface="+mj-lt"/>
              <a:buAutoNum type="arabicParenR"/>
            </a:pPr>
            <a:r>
              <a:rPr lang="cs-CZ" sz="1400" dirty="0" smtClean="0"/>
              <a:t>Najdeme zadaný </a:t>
            </a:r>
            <a:r>
              <a:rPr lang="cs-CZ" sz="1400" b="1" dirty="0" smtClean="0"/>
              <a:t>datový soubor </a:t>
            </a:r>
            <a:r>
              <a:rPr lang="cs-CZ" sz="1400" dirty="0" smtClean="0"/>
              <a:t>a (poklepáním) ho </a:t>
            </a:r>
            <a:r>
              <a:rPr lang="cs-CZ" sz="1400" b="1" dirty="0" smtClean="0">
                <a:solidFill>
                  <a:srgbClr val="0070C0"/>
                </a:solidFill>
              </a:rPr>
              <a:t>otevřeme do programu</a:t>
            </a:r>
            <a:r>
              <a:rPr lang="cs-CZ" sz="1400" dirty="0" smtClean="0"/>
              <a:t>, který s ním umí pracovat.</a:t>
            </a:r>
          </a:p>
          <a:p>
            <a:pPr marL="216000" indent="-216000">
              <a:buFont typeface="+mj-lt"/>
              <a:buAutoNum type="arabicParenR"/>
            </a:pPr>
            <a:r>
              <a:rPr lang="cs-CZ" sz="1400" dirty="0" smtClean="0"/>
              <a:t>Nyní máme </a:t>
            </a:r>
            <a:r>
              <a:rPr lang="cs-CZ" sz="1400" b="1" dirty="0" smtClean="0">
                <a:solidFill>
                  <a:srgbClr val="0070C0"/>
                </a:solidFill>
              </a:rPr>
              <a:t>otevřený dokument</a:t>
            </a:r>
            <a:r>
              <a:rPr lang="cs-CZ" sz="1400" dirty="0" smtClean="0"/>
              <a:t>, vidíme jeho </a:t>
            </a:r>
            <a:r>
              <a:rPr lang="cs-CZ" sz="1400" b="1" dirty="0" smtClean="0"/>
              <a:t>obsah</a:t>
            </a:r>
            <a:r>
              <a:rPr lang="cs-CZ" sz="1400" dirty="0" smtClean="0"/>
              <a:t>.</a:t>
            </a:r>
          </a:p>
          <a:p>
            <a:pPr marL="216000" indent="-216000">
              <a:buFont typeface="+mj-lt"/>
              <a:buAutoNum type="arabicParenR"/>
            </a:pPr>
            <a:r>
              <a:rPr lang="cs-CZ" sz="1400" dirty="0" smtClean="0"/>
              <a:t>Můžeme ho </a:t>
            </a:r>
            <a:r>
              <a:rPr lang="cs-CZ" sz="1400" b="1" dirty="0" smtClean="0"/>
              <a:t>vytvářet</a:t>
            </a:r>
            <a:r>
              <a:rPr lang="cs-CZ" sz="1400" dirty="0" smtClean="0"/>
              <a:t> nebo ho </a:t>
            </a:r>
            <a:r>
              <a:rPr lang="cs-CZ" sz="1400" b="1" dirty="0" smtClean="0"/>
              <a:t>upravovat</a:t>
            </a:r>
            <a:r>
              <a:rPr lang="cs-CZ" sz="1400" dirty="0" smtClean="0"/>
              <a:t> – do něho psát, kreslit, počítat, podle toho zda se jedná o text, obrázek nebo matematický příklad.</a:t>
            </a:r>
          </a:p>
          <a:p>
            <a:pPr marL="216000" indent="-216000">
              <a:buFont typeface="+mj-lt"/>
              <a:buAutoNum type="arabicParenR"/>
            </a:pPr>
            <a:r>
              <a:rPr lang="cs-CZ" sz="1400" dirty="0" smtClean="0"/>
              <a:t>Již víme, že </a:t>
            </a:r>
            <a:r>
              <a:rPr lang="cs-CZ" sz="1400" b="1" dirty="0" smtClean="0">
                <a:solidFill>
                  <a:srgbClr val="0070C0"/>
                </a:solidFill>
              </a:rPr>
              <a:t>při práci </a:t>
            </a:r>
            <a:r>
              <a:rPr lang="cs-CZ" sz="1400" dirty="0" smtClean="0"/>
              <a:t>má počítač vše (podobně jako člověk) </a:t>
            </a:r>
            <a:r>
              <a:rPr lang="cs-CZ" sz="1400" b="1" dirty="0" smtClean="0"/>
              <a:t>v dočasné, takzvané </a:t>
            </a:r>
            <a:r>
              <a:rPr lang="cs-CZ" sz="1400" b="1" dirty="0" smtClean="0">
                <a:solidFill>
                  <a:srgbClr val="0070C0"/>
                </a:solidFill>
              </a:rPr>
              <a:t>operační paměti</a:t>
            </a:r>
            <a:r>
              <a:rPr lang="cs-CZ" sz="1400" dirty="0" smtClean="0"/>
              <a:t>. Ta si po vypnutí programu nic nepamatuje… Proto musíme upravený nebo nově vytvořený dokument </a:t>
            </a:r>
            <a:r>
              <a:rPr lang="cs-CZ" sz="1400" b="1" dirty="0" smtClean="0">
                <a:solidFill>
                  <a:srgbClr val="0070C0"/>
                </a:solidFill>
              </a:rPr>
              <a:t>uložit na disk</a:t>
            </a:r>
            <a:r>
              <a:rPr lang="cs-CZ" sz="1400" dirty="0" smtClean="0"/>
              <a:t>.</a:t>
            </a:r>
            <a:endParaRPr lang="pt-BR" sz="14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216579"/>
            <a:ext cx="2520280" cy="136926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6874" y="534667"/>
            <a:ext cx="1840795" cy="105117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1251" y="1745271"/>
            <a:ext cx="3543117" cy="1636740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1251" y="1776813"/>
            <a:ext cx="3543117" cy="2523129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1251" y="1745271"/>
            <a:ext cx="3523178" cy="1627529"/>
          </a:xfrm>
          <a:prstGeom prst="rect">
            <a:avLst/>
          </a:prstGeom>
        </p:spPr>
      </p:pic>
      <p:sp>
        <p:nvSpPr>
          <p:cNvPr id="17" name="TextovéPole 16"/>
          <p:cNvSpPr txBox="1"/>
          <p:nvPr/>
        </p:nvSpPr>
        <p:spPr>
          <a:xfrm>
            <a:off x="6912259" y="3489270"/>
            <a:ext cx="2026003" cy="738664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sz="1400" b="1" dirty="0" smtClean="0"/>
              <a:t>Stručně: </a:t>
            </a:r>
            <a:r>
              <a:rPr lang="cs-CZ" sz="1400" b="1" dirty="0" smtClean="0">
                <a:solidFill>
                  <a:srgbClr val="0070C0"/>
                </a:solidFill>
              </a:rPr>
              <a:t>Našli</a:t>
            </a:r>
            <a:r>
              <a:rPr lang="cs-CZ" sz="1400" dirty="0" smtClean="0"/>
              <a:t> jsme ve složce, </a:t>
            </a:r>
            <a:r>
              <a:rPr lang="cs-CZ" sz="1400" b="1" dirty="0" smtClean="0">
                <a:solidFill>
                  <a:srgbClr val="0070C0"/>
                </a:solidFill>
              </a:rPr>
              <a:t>otevřeli</a:t>
            </a:r>
            <a:r>
              <a:rPr lang="cs-CZ" sz="1400" dirty="0" smtClean="0"/>
              <a:t>, </a:t>
            </a:r>
            <a:r>
              <a:rPr lang="cs-CZ" sz="1400" b="1" dirty="0" smtClean="0">
                <a:solidFill>
                  <a:srgbClr val="0070C0"/>
                </a:solidFill>
              </a:rPr>
              <a:t>upravili</a:t>
            </a:r>
            <a:r>
              <a:rPr lang="cs-CZ" sz="1400" dirty="0" smtClean="0"/>
              <a:t> a opět </a:t>
            </a:r>
            <a:r>
              <a:rPr lang="cs-CZ" sz="1400" b="1" dirty="0" smtClean="0">
                <a:solidFill>
                  <a:srgbClr val="0070C0"/>
                </a:solidFill>
              </a:rPr>
              <a:t>uložili</a:t>
            </a:r>
            <a:r>
              <a:rPr lang="cs-CZ" sz="1400" dirty="0" smtClean="0"/>
              <a:t> </a:t>
            </a:r>
            <a:r>
              <a:rPr lang="cs-CZ" sz="1400" b="1" dirty="0" smtClean="0"/>
              <a:t>dokument</a:t>
            </a:r>
            <a:r>
              <a:rPr lang="cs-CZ" sz="1400" dirty="0" smtClean="0"/>
              <a:t>.</a:t>
            </a:r>
            <a:endParaRPr lang="cs-CZ" sz="1400" dirty="0"/>
          </a:p>
        </p:txBody>
      </p:sp>
      <p:cxnSp>
        <p:nvCxnSpPr>
          <p:cNvPr id="19" name="Pravoúhlá spojnice 18"/>
          <p:cNvCxnSpPr/>
          <p:nvPr/>
        </p:nvCxnSpPr>
        <p:spPr>
          <a:xfrm flipV="1">
            <a:off x="2555776" y="915566"/>
            <a:ext cx="1944216" cy="576064"/>
          </a:xfrm>
          <a:prstGeom prst="bentConnector3">
            <a:avLst>
              <a:gd name="adj1" fmla="val 80662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Pravoúhlá spojnice 20"/>
          <p:cNvCxnSpPr/>
          <p:nvPr/>
        </p:nvCxnSpPr>
        <p:spPr>
          <a:xfrm flipV="1">
            <a:off x="3851920" y="1431776"/>
            <a:ext cx="3600400" cy="307807"/>
          </a:xfrm>
          <a:prstGeom prst="bentConnector3">
            <a:avLst>
              <a:gd name="adj1" fmla="val 99952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>
            <a:off x="3741301" y="2479138"/>
            <a:ext cx="48933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6" name="Pravoúhlá spojnice 25"/>
          <p:cNvCxnSpPr/>
          <p:nvPr/>
        </p:nvCxnSpPr>
        <p:spPr>
          <a:xfrm flipV="1">
            <a:off x="3851920" y="2767005"/>
            <a:ext cx="1440160" cy="199727"/>
          </a:xfrm>
          <a:prstGeom prst="bentConnector3">
            <a:avLst>
              <a:gd name="adj1" fmla="val 99812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Pravoúhlá spojnice 30"/>
          <p:cNvCxnSpPr/>
          <p:nvPr/>
        </p:nvCxnSpPr>
        <p:spPr>
          <a:xfrm rot="5400000" flipH="1" flipV="1">
            <a:off x="3719580" y="3673713"/>
            <a:ext cx="980676" cy="71599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337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uiExpand="1" build="p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4499992" y="627534"/>
            <a:ext cx="4644008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497" y="699542"/>
            <a:ext cx="4154352" cy="4034915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400" b="1" dirty="0" smtClean="0">
                <a:solidFill>
                  <a:srgbClr val="0070C0"/>
                </a:solidFill>
              </a:rPr>
              <a:t>Už víme, že počítačové programy (aplikace),</a:t>
            </a:r>
            <a:r>
              <a:rPr lang="cs-CZ" sz="1400" dirty="0" smtClean="0"/>
              <a:t> se označují anglickým slovem </a:t>
            </a:r>
            <a:r>
              <a:rPr lang="cs-CZ" sz="1400" b="1" dirty="0" smtClean="0">
                <a:solidFill>
                  <a:srgbClr val="0070C0"/>
                </a:solidFill>
              </a:rPr>
              <a:t>software</a:t>
            </a:r>
            <a:r>
              <a:rPr lang="cs-CZ" sz="1400" dirty="0" smtClean="0"/>
              <a:t> [</a:t>
            </a:r>
            <a:r>
              <a:rPr lang="cs-CZ" sz="1400" dirty="0" err="1" smtClean="0"/>
              <a:t>softvér</a:t>
            </a:r>
            <a:r>
              <a:rPr lang="cs-CZ" sz="1400" dirty="0" smtClean="0"/>
              <a:t>]. </a:t>
            </a:r>
          </a:p>
          <a:p>
            <a:pPr marL="215979" indent="-215979">
              <a:spcBef>
                <a:spcPts val="600"/>
              </a:spcBef>
            </a:pPr>
            <a:r>
              <a:rPr lang="cs-CZ" sz="1400" b="1" dirty="0" smtClean="0">
                <a:solidFill>
                  <a:srgbClr val="0070C0"/>
                </a:solidFill>
              </a:rPr>
              <a:t>Software</a:t>
            </a:r>
            <a:r>
              <a:rPr lang="cs-CZ" sz="1400" b="1" dirty="0" smtClean="0"/>
              <a:t> jsou </a:t>
            </a:r>
            <a:r>
              <a:rPr lang="cs-CZ" sz="1400" b="1" dirty="0" smtClean="0">
                <a:solidFill>
                  <a:srgbClr val="0070C0"/>
                </a:solidFill>
              </a:rPr>
              <a:t>programy</a:t>
            </a:r>
            <a:r>
              <a:rPr lang="cs-CZ" sz="1400" b="1" dirty="0" smtClean="0"/>
              <a:t> (</a:t>
            </a:r>
            <a:r>
              <a:rPr lang="cs-CZ" sz="1400" b="1" dirty="0" smtClean="0">
                <a:solidFill>
                  <a:srgbClr val="0070C0"/>
                </a:solidFill>
              </a:rPr>
              <a:t>aplikace</a:t>
            </a:r>
            <a:r>
              <a:rPr lang="cs-CZ" sz="1400" b="1" dirty="0" smtClean="0"/>
              <a:t>), které na počítači nebo na mobilu (mobil je také počítač) využíváme.</a:t>
            </a:r>
          </a:p>
          <a:p>
            <a:pPr marL="215979" indent="-215979">
              <a:spcBef>
                <a:spcPts val="600"/>
              </a:spcBef>
            </a:pPr>
            <a:endParaRPr lang="cs-CZ" sz="1400" b="1" dirty="0" smtClean="0"/>
          </a:p>
          <a:p>
            <a:pPr marL="215979" indent="-215979">
              <a:spcBef>
                <a:spcPts val="600"/>
              </a:spcBef>
            </a:pPr>
            <a:r>
              <a:rPr lang="cs-CZ" sz="1400" dirty="0" smtClean="0"/>
              <a:t>Nyní však už také víme, že cílem naší práce jsou naše </a:t>
            </a:r>
            <a:r>
              <a:rPr lang="cs-CZ" sz="1400" b="1" dirty="0" smtClean="0">
                <a:solidFill>
                  <a:srgbClr val="0070C0"/>
                </a:solidFill>
              </a:rPr>
              <a:t>dokumenty</a:t>
            </a:r>
            <a:r>
              <a:rPr lang="cs-CZ" sz="1400" dirty="0" smtClean="0"/>
              <a:t>, přesněji</a:t>
            </a:r>
            <a:r>
              <a:rPr lang="cs-CZ" sz="1400" b="1" dirty="0" smtClean="0">
                <a:solidFill>
                  <a:srgbClr val="0070C0"/>
                </a:solidFill>
              </a:rPr>
              <a:t>: datové soubory</a:t>
            </a:r>
            <a:r>
              <a:rPr lang="cs-CZ" sz="1400" dirty="0" smtClean="0"/>
              <a:t>.</a:t>
            </a:r>
          </a:p>
          <a:p>
            <a:pPr marL="215979" indent="-215979">
              <a:spcBef>
                <a:spcPts val="600"/>
              </a:spcBef>
            </a:pPr>
            <a:r>
              <a:rPr lang="cs-CZ" sz="1400" b="1" dirty="0" smtClean="0">
                <a:solidFill>
                  <a:srgbClr val="0070C0"/>
                </a:solidFill>
              </a:rPr>
              <a:t>Datové soubory </a:t>
            </a:r>
            <a:r>
              <a:rPr lang="cs-CZ" sz="1400" dirty="0" smtClean="0"/>
              <a:t>jsou například:</a:t>
            </a:r>
          </a:p>
          <a:p>
            <a:pPr marL="435411" lvl="1" indent="-215979">
              <a:spcBef>
                <a:spcPts val="400"/>
              </a:spcBef>
            </a:pPr>
            <a:r>
              <a:rPr lang="cs-CZ" sz="1400" dirty="0" smtClean="0"/>
              <a:t>texty, </a:t>
            </a:r>
          </a:p>
          <a:p>
            <a:pPr marL="435411" lvl="1" indent="-215979">
              <a:spcBef>
                <a:spcPts val="400"/>
              </a:spcBef>
            </a:pPr>
            <a:r>
              <a:rPr lang="cs-CZ" sz="1400" dirty="0" smtClean="0"/>
              <a:t>obrázky,</a:t>
            </a:r>
          </a:p>
          <a:p>
            <a:pPr marL="435411" lvl="1" indent="-215979">
              <a:spcBef>
                <a:spcPts val="400"/>
              </a:spcBef>
            </a:pPr>
            <a:r>
              <a:rPr lang="cs-CZ" sz="1400" dirty="0" smtClean="0"/>
              <a:t>písničky,</a:t>
            </a:r>
          </a:p>
          <a:p>
            <a:pPr marL="435411" lvl="1" indent="-215979">
              <a:spcBef>
                <a:spcPts val="400"/>
              </a:spcBef>
            </a:pPr>
            <a:r>
              <a:rPr lang="cs-CZ" sz="1400" dirty="0" smtClean="0"/>
              <a:t>videa,</a:t>
            </a:r>
          </a:p>
          <a:p>
            <a:pPr marL="435411" lvl="1" indent="-215979">
              <a:spcBef>
                <a:spcPts val="400"/>
              </a:spcBef>
            </a:pPr>
            <a:r>
              <a:rPr lang="cs-CZ" sz="1400" dirty="0" smtClean="0"/>
              <a:t>webové stránky, </a:t>
            </a:r>
          </a:p>
          <a:p>
            <a:pPr marL="435411" lvl="1" indent="-215979">
              <a:spcBef>
                <a:spcPts val="400"/>
              </a:spcBef>
            </a:pPr>
            <a:r>
              <a:rPr lang="cs-CZ" sz="1400" dirty="0" smtClean="0"/>
              <a:t>a mnoho dalších typů dokumentů…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Programy a dokumenty</a:t>
            </a:r>
            <a:endParaRPr lang="cs-CZ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7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4763074" y="4136181"/>
            <a:ext cx="4175189" cy="307777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sz="1400" dirty="0" smtClean="0"/>
              <a:t>V počítači jsou </a:t>
            </a:r>
            <a:r>
              <a:rPr lang="cs-CZ" sz="1400" b="1" dirty="0" smtClean="0">
                <a:solidFill>
                  <a:srgbClr val="0070C0"/>
                </a:solidFill>
              </a:rPr>
              <a:t>programy </a:t>
            </a:r>
            <a:r>
              <a:rPr lang="cs-CZ" sz="1400" dirty="0" smtClean="0"/>
              <a:t>a </a:t>
            </a:r>
            <a:r>
              <a:rPr lang="cs-CZ" sz="1400" b="1" dirty="0" smtClean="0">
                <a:solidFill>
                  <a:srgbClr val="0070C0"/>
                </a:solidFill>
              </a:rPr>
              <a:t>dokumenty</a:t>
            </a:r>
            <a:r>
              <a:rPr lang="cs-CZ" sz="1400" dirty="0" smtClean="0"/>
              <a:t>.</a:t>
            </a:r>
            <a:endParaRPr lang="cs-CZ" sz="1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3075" y="699542"/>
            <a:ext cx="4082344" cy="159518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3074" y="2355726"/>
            <a:ext cx="4175189" cy="149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93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4499992" y="627534"/>
            <a:ext cx="4644008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497" y="699542"/>
            <a:ext cx="4154352" cy="4034915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400" b="1" dirty="0" smtClean="0">
                <a:solidFill>
                  <a:srgbClr val="0070C0"/>
                </a:solidFill>
              </a:rPr>
              <a:t>Na počítači (tabletu, mobilu) využíváme programy</a:t>
            </a:r>
            <a:r>
              <a:rPr lang="cs-CZ" sz="1400" b="1" dirty="0" smtClean="0"/>
              <a:t> </a:t>
            </a:r>
            <a:r>
              <a:rPr lang="cs-CZ" sz="1400" b="1" dirty="0" smtClean="0">
                <a:solidFill>
                  <a:srgbClr val="0070C0"/>
                </a:solidFill>
              </a:rPr>
              <a:t>(aplikace). </a:t>
            </a:r>
            <a:r>
              <a:rPr lang="cs-CZ" sz="1400" dirty="0" smtClean="0"/>
              <a:t>To už víme.</a:t>
            </a:r>
          </a:p>
          <a:p>
            <a:pPr marL="215979" indent="-215979">
              <a:spcBef>
                <a:spcPts val="600"/>
              </a:spcBef>
            </a:pPr>
            <a:r>
              <a:rPr lang="cs-CZ" sz="1400" b="1" dirty="0" smtClean="0"/>
              <a:t>Programů</a:t>
            </a:r>
            <a:r>
              <a:rPr lang="cs-CZ" sz="1400" dirty="0" smtClean="0"/>
              <a:t> jsou dnes v počítači stovky. Většinu doby jsou uloženy na disku počítače. </a:t>
            </a:r>
            <a:endParaRPr lang="cs-CZ" sz="1400" dirty="0"/>
          </a:p>
          <a:p>
            <a:pPr marL="215979" indent="-215979">
              <a:spcBef>
                <a:spcPts val="600"/>
              </a:spcBef>
            </a:pPr>
            <a:endParaRPr lang="cs-CZ" sz="1400" dirty="0" smtClean="0"/>
          </a:p>
          <a:p>
            <a:pPr marL="215979" indent="-215979">
              <a:spcBef>
                <a:spcPts val="600"/>
              </a:spcBef>
            </a:pPr>
            <a:endParaRPr lang="cs-CZ" sz="1400" dirty="0"/>
          </a:p>
          <a:p>
            <a:pPr marL="215979" indent="-215979">
              <a:spcBef>
                <a:spcPts val="600"/>
              </a:spcBef>
            </a:pPr>
            <a:endParaRPr lang="cs-CZ" sz="1400" dirty="0" smtClean="0"/>
          </a:p>
          <a:p>
            <a:pPr marL="215979" indent="-215979">
              <a:spcBef>
                <a:spcPts val="600"/>
              </a:spcBef>
            </a:pPr>
            <a:r>
              <a:rPr lang="cs-CZ" sz="1400" dirty="0" smtClean="0"/>
              <a:t>Programy </a:t>
            </a:r>
            <a:r>
              <a:rPr lang="cs-CZ" sz="1400" b="1" dirty="0" smtClean="0">
                <a:solidFill>
                  <a:srgbClr val="0070C0"/>
                </a:solidFill>
              </a:rPr>
              <a:t>uložené</a:t>
            </a:r>
            <a:r>
              <a:rPr lang="cs-CZ" sz="1400" dirty="0" smtClean="0"/>
              <a:t> na disku </a:t>
            </a:r>
            <a:r>
              <a:rPr lang="cs-CZ" sz="1400" b="1" dirty="0" smtClean="0">
                <a:solidFill>
                  <a:srgbClr val="0070C0"/>
                </a:solidFill>
              </a:rPr>
              <a:t>neběží</a:t>
            </a:r>
            <a:r>
              <a:rPr lang="cs-CZ" sz="1400" dirty="0" smtClean="0"/>
              <a:t> (</a:t>
            </a:r>
            <a:r>
              <a:rPr lang="cs-CZ" sz="1400" b="1" dirty="0" smtClean="0"/>
              <a:t>nepracují</a:t>
            </a:r>
            <a:r>
              <a:rPr lang="cs-CZ" sz="1400" dirty="0" smtClean="0"/>
              <a:t>). Odborněji řečeno: </a:t>
            </a:r>
            <a:r>
              <a:rPr lang="cs-CZ" sz="1400" b="1" dirty="0" smtClean="0"/>
              <a:t>nejsou spuštěné</a:t>
            </a:r>
            <a:r>
              <a:rPr lang="cs-CZ" sz="1400" dirty="0" smtClean="0"/>
              <a:t>. </a:t>
            </a:r>
          </a:p>
          <a:p>
            <a:pPr marL="215979" indent="-215979">
              <a:spcBef>
                <a:spcPts val="600"/>
              </a:spcBef>
            </a:pPr>
            <a:r>
              <a:rPr lang="cs-CZ" sz="1400" dirty="0" smtClean="0"/>
              <a:t>Čekají, až je poklepáním myší či klepnutím prstem </a:t>
            </a:r>
            <a:r>
              <a:rPr lang="cs-CZ" sz="1400" b="1" dirty="0" smtClean="0">
                <a:solidFill>
                  <a:srgbClr val="0070C0"/>
                </a:solidFill>
              </a:rPr>
              <a:t>spustíme</a:t>
            </a:r>
            <a:r>
              <a:rPr lang="cs-CZ" sz="1400" dirty="0" smtClean="0"/>
              <a:t>.</a:t>
            </a:r>
          </a:p>
          <a:p>
            <a:pPr marL="215979" indent="-215979">
              <a:spcBef>
                <a:spcPts val="600"/>
              </a:spcBef>
            </a:pPr>
            <a:endParaRPr lang="cs-CZ" sz="1400" dirty="0"/>
          </a:p>
          <a:p>
            <a:pPr marL="215979" indent="-215979">
              <a:spcBef>
                <a:spcPts val="600"/>
              </a:spcBef>
            </a:pPr>
            <a:endParaRPr lang="cs-CZ" sz="1400" dirty="0" smtClean="0"/>
          </a:p>
          <a:p>
            <a:pPr marL="215979" indent="-215979">
              <a:spcBef>
                <a:spcPts val="600"/>
              </a:spcBef>
            </a:pPr>
            <a:endParaRPr lang="cs-CZ" sz="1400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Spuštění programu</a:t>
            </a:r>
            <a:endParaRPr lang="cs-CZ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8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261175" y="1832506"/>
            <a:ext cx="3878777" cy="523220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sz="1400" dirty="0" smtClean="0"/>
              <a:t>Již víme, že </a:t>
            </a:r>
            <a:r>
              <a:rPr lang="cs-CZ" sz="1400" b="1" dirty="0" smtClean="0">
                <a:solidFill>
                  <a:srgbClr val="0070C0"/>
                </a:solidFill>
              </a:rPr>
              <a:t>soubory uložené na disku </a:t>
            </a:r>
            <a:r>
              <a:rPr lang="cs-CZ" sz="1400" dirty="0" smtClean="0"/>
              <a:t>na něm </a:t>
            </a:r>
            <a:r>
              <a:rPr lang="cs-CZ" sz="1400" b="1" dirty="0" smtClean="0">
                <a:solidFill>
                  <a:srgbClr val="0070C0"/>
                </a:solidFill>
              </a:rPr>
              <a:t>zůstávají</a:t>
            </a:r>
            <a:r>
              <a:rPr lang="cs-CZ" sz="1400" dirty="0" smtClean="0"/>
              <a:t>, i když je zařízení vypnuté.</a:t>
            </a:r>
            <a:endParaRPr lang="cs-CZ" sz="1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3075" y="699542"/>
            <a:ext cx="4082344" cy="1595182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261175" y="3773088"/>
            <a:ext cx="3878777" cy="307777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spcBef>
                <a:spcPts val="450"/>
              </a:spcBef>
              <a:defRPr sz="1500"/>
            </a:lvl1pPr>
          </a:lstStyle>
          <a:p>
            <a:r>
              <a:rPr lang="cs-CZ" sz="1400" b="1" dirty="0">
                <a:solidFill>
                  <a:srgbClr val="0070C0"/>
                </a:solidFill>
              </a:rPr>
              <a:t>Spuštěné </a:t>
            </a:r>
            <a:r>
              <a:rPr lang="cs-CZ" sz="1400" b="1" dirty="0" smtClean="0">
                <a:solidFill>
                  <a:srgbClr val="0070C0"/>
                </a:solidFill>
              </a:rPr>
              <a:t>programy běží</a:t>
            </a:r>
            <a:r>
              <a:rPr lang="cs-CZ" sz="1400" dirty="0" smtClean="0"/>
              <a:t>, pracují, něco dělají.</a:t>
            </a:r>
            <a:endParaRPr lang="cs-CZ" sz="14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3075" y="2427734"/>
            <a:ext cx="1545072" cy="204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62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pps1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lnDef>
      <a:spPr>
        <a:ln>
          <a:tailEnd type="triangle"/>
        </a:ln>
      </a:spPr>
      <a:bodyPr/>
      <a:lstStyle/>
      <a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TM03457503[[fn=Citáty]]</Template>
  <TotalTime>12436</TotalTime>
  <Words>2956</Words>
  <Application>Microsoft Office PowerPoint</Application>
  <PresentationFormat>Předvádění na obrazovce (16:9)</PresentationFormat>
  <Paragraphs>293</Paragraphs>
  <Slides>27</Slides>
  <Notes>24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4" baseType="lpstr">
      <vt:lpstr>Arial</vt:lpstr>
      <vt:lpstr>Calibri</vt:lpstr>
      <vt:lpstr>Cambria</vt:lpstr>
      <vt:lpstr>Wingdings</vt:lpstr>
      <vt:lpstr>Wingdings 2</vt:lpstr>
      <vt:lpstr>Wingdings 3</vt:lpstr>
      <vt:lpstr>Modul</vt:lpstr>
      <vt:lpstr>Prezentace aplikace PowerPoint</vt:lpstr>
      <vt:lpstr>Jak funguje člověk? A jak počítač? Opakování.</vt:lpstr>
      <vt:lpstr>Mozek je „hardware“, myšlenky jsou… software</vt:lpstr>
      <vt:lpstr>Operační systém</vt:lpstr>
      <vt:lpstr>Jak pracuje člověk a jak počítač?</vt:lpstr>
      <vt:lpstr>Jak pracuje člověk a jak počítač ještě jednou…</vt:lpstr>
      <vt:lpstr>A teď už jenom počítač:</vt:lpstr>
      <vt:lpstr>Programy a dokumenty</vt:lpstr>
      <vt:lpstr>Spuštění programu</vt:lpstr>
      <vt:lpstr>Spuštění programu – tablet, mobil</vt:lpstr>
      <vt:lpstr>Spuštění programu – co se děje v počítači?</vt:lpstr>
      <vt:lpstr>Spuštění programu – jak poznáme běžící program</vt:lpstr>
      <vt:lpstr>Přepínání mezi spuštěnými programy</vt:lpstr>
      <vt:lpstr>Ukončení běžícího (= spuštěného) programu</vt:lpstr>
      <vt:lpstr>Programy a dokumenty</vt:lpstr>
      <vt:lpstr>Programy a dokumenty</vt:lpstr>
      <vt:lpstr>Programy a dokumenty podrobněji</vt:lpstr>
      <vt:lpstr>Dokumenty</vt:lpstr>
      <vt:lpstr>Shrňme si, jak fungují počítače</vt:lpstr>
      <vt:lpstr>Nabídka Soubor</vt:lpstr>
      <vt:lpstr>Nabídka Soubor – klávesové zkratky šetří čas</vt:lpstr>
      <vt:lpstr>Nyní již rozumíme nabídce Soubor</vt:lpstr>
      <vt:lpstr>Nyní již rozumíme nabídce Soubor</vt:lpstr>
      <vt:lpstr>Shrnutí – princip práce počítače:</vt:lpstr>
      <vt:lpstr>Princip práce počítače (PPP):</vt:lpstr>
      <vt:lpstr>Digitální technologie</vt:lpstr>
      <vt:lpstr>Zdroje</vt:lpstr>
    </vt:vector>
  </TitlesOfParts>
  <Company>Gymnázium Pacov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počítačové díly</dc:title>
  <dc:creator>Mu</dc:creator>
  <cp:lastModifiedBy>Pavel Roubal</cp:lastModifiedBy>
  <cp:revision>3887</cp:revision>
  <dcterms:created xsi:type="dcterms:W3CDTF">2008-10-13T12:28:51Z</dcterms:created>
  <dcterms:modified xsi:type="dcterms:W3CDTF">2021-08-17T09:05:16Z</dcterms:modified>
</cp:coreProperties>
</file>