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3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72" r:id="rId1"/>
  </p:sldMasterIdLst>
  <p:notesMasterIdLst>
    <p:notesMasterId r:id="rId18"/>
  </p:notesMasterIdLst>
  <p:handoutMasterIdLst>
    <p:handoutMasterId r:id="rId19"/>
  </p:handoutMasterIdLst>
  <p:sldIdLst>
    <p:sldId id="256" r:id="rId2"/>
    <p:sldId id="480" r:id="rId3"/>
    <p:sldId id="482" r:id="rId4"/>
    <p:sldId id="483" r:id="rId5"/>
    <p:sldId id="485" r:id="rId6"/>
    <p:sldId id="486" r:id="rId7"/>
    <p:sldId id="484" r:id="rId8"/>
    <p:sldId id="487" r:id="rId9"/>
    <p:sldId id="488" r:id="rId10"/>
    <p:sldId id="489" r:id="rId11"/>
    <p:sldId id="490" r:id="rId12"/>
    <p:sldId id="491" r:id="rId13"/>
    <p:sldId id="492" r:id="rId14"/>
    <p:sldId id="494" r:id="rId15"/>
    <p:sldId id="460" r:id="rId16"/>
    <p:sldId id="305" r:id="rId17"/>
  </p:sldIdLst>
  <p:sldSz cx="9144000" cy="5143500" type="screen16x9"/>
  <p:notesSz cx="6858000" cy="9144000"/>
  <p:defaultTextStyle>
    <a:defPPr>
      <a:defRPr lang="cs-CZ"/>
    </a:defPPr>
    <a:lvl1pPr marL="0" algn="l" defTabSz="685133" rtl="0" eaLnBrk="1" latinLnBrk="0" hangingPunct="1">
      <a:defRPr sz="1349" kern="1200">
        <a:solidFill>
          <a:schemeClr val="tx1"/>
        </a:solidFill>
        <a:latin typeface="+mn-lt"/>
        <a:ea typeface="+mn-ea"/>
        <a:cs typeface="+mn-cs"/>
      </a:defRPr>
    </a:lvl1pPr>
    <a:lvl2pPr marL="342568" algn="l" defTabSz="685133" rtl="0" eaLnBrk="1" latinLnBrk="0" hangingPunct="1">
      <a:defRPr sz="1349" kern="1200">
        <a:solidFill>
          <a:schemeClr val="tx1"/>
        </a:solidFill>
        <a:latin typeface="+mn-lt"/>
        <a:ea typeface="+mn-ea"/>
        <a:cs typeface="+mn-cs"/>
      </a:defRPr>
    </a:lvl2pPr>
    <a:lvl3pPr marL="685133" algn="l" defTabSz="685133" rtl="0" eaLnBrk="1" latinLnBrk="0" hangingPunct="1">
      <a:defRPr sz="1349" kern="1200">
        <a:solidFill>
          <a:schemeClr val="tx1"/>
        </a:solidFill>
        <a:latin typeface="+mn-lt"/>
        <a:ea typeface="+mn-ea"/>
        <a:cs typeface="+mn-cs"/>
      </a:defRPr>
    </a:lvl3pPr>
    <a:lvl4pPr marL="1027702" algn="l" defTabSz="685133" rtl="0" eaLnBrk="1" latinLnBrk="0" hangingPunct="1">
      <a:defRPr sz="1349" kern="1200">
        <a:solidFill>
          <a:schemeClr val="tx1"/>
        </a:solidFill>
        <a:latin typeface="+mn-lt"/>
        <a:ea typeface="+mn-ea"/>
        <a:cs typeface="+mn-cs"/>
      </a:defRPr>
    </a:lvl4pPr>
    <a:lvl5pPr marL="1370269" algn="l" defTabSz="685133" rtl="0" eaLnBrk="1" latinLnBrk="0" hangingPunct="1">
      <a:defRPr sz="1349" kern="1200">
        <a:solidFill>
          <a:schemeClr val="tx1"/>
        </a:solidFill>
        <a:latin typeface="+mn-lt"/>
        <a:ea typeface="+mn-ea"/>
        <a:cs typeface="+mn-cs"/>
      </a:defRPr>
    </a:lvl5pPr>
    <a:lvl6pPr marL="1712836" algn="l" defTabSz="685133" rtl="0" eaLnBrk="1" latinLnBrk="0" hangingPunct="1">
      <a:defRPr sz="1349" kern="1200">
        <a:solidFill>
          <a:schemeClr val="tx1"/>
        </a:solidFill>
        <a:latin typeface="+mn-lt"/>
        <a:ea typeface="+mn-ea"/>
        <a:cs typeface="+mn-cs"/>
      </a:defRPr>
    </a:lvl6pPr>
    <a:lvl7pPr marL="2055401" algn="l" defTabSz="685133" rtl="0" eaLnBrk="1" latinLnBrk="0" hangingPunct="1">
      <a:defRPr sz="1349" kern="1200">
        <a:solidFill>
          <a:schemeClr val="tx1"/>
        </a:solidFill>
        <a:latin typeface="+mn-lt"/>
        <a:ea typeface="+mn-ea"/>
        <a:cs typeface="+mn-cs"/>
      </a:defRPr>
    </a:lvl7pPr>
    <a:lvl8pPr marL="2397970" algn="l" defTabSz="685133" rtl="0" eaLnBrk="1" latinLnBrk="0" hangingPunct="1">
      <a:defRPr sz="1349" kern="1200">
        <a:solidFill>
          <a:schemeClr val="tx1"/>
        </a:solidFill>
        <a:latin typeface="+mn-lt"/>
        <a:ea typeface="+mn-ea"/>
        <a:cs typeface="+mn-cs"/>
      </a:defRPr>
    </a:lvl8pPr>
    <a:lvl9pPr marL="2740534" algn="l" defTabSz="685133" rtl="0" eaLnBrk="1" latinLnBrk="0" hangingPunct="1">
      <a:defRPr sz="1349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66" userDrawn="1">
          <p15:clr>
            <a:srgbClr val="A4A3A4"/>
          </p15:clr>
        </p15:guide>
        <p15:guide id="2" pos="288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14EA4"/>
    <a:srgbClr val="4070AA"/>
    <a:srgbClr val="ADC5E1"/>
    <a:srgbClr val="85248F"/>
    <a:srgbClr val="FFCA08"/>
    <a:srgbClr val="7EA3D0"/>
    <a:srgbClr val="233E5F"/>
    <a:srgbClr val="FF342F"/>
    <a:srgbClr val="00A249"/>
    <a:srgbClr val="51515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031" autoAdjust="0"/>
    <p:restoredTop sz="95332" autoAdjust="0"/>
  </p:normalViewPr>
  <p:slideViewPr>
    <p:cSldViewPr>
      <p:cViewPr varScale="1">
        <p:scale>
          <a:sx n="60" d="100"/>
          <a:sy n="60" d="100"/>
        </p:scale>
        <p:origin x="40" y="124"/>
      </p:cViewPr>
      <p:guideLst>
        <p:guide orient="horz" pos="1166"/>
        <p:guide pos="2882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3134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95A988-6718-47E5-AB56-8A0D57BD3A45}" type="datetimeFigureOut">
              <a:rPr lang="cs-CZ" smtClean="0"/>
              <a:t>17. 8. 2021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E156FC-E02A-4077-83FF-2DA367B0EA0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338580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C80C83-63DF-45E9-962B-5CB9BCB7AC92}" type="datetimeFigureOut">
              <a:rPr lang="cs-CZ" smtClean="0"/>
              <a:pPr/>
              <a:t>17. 8. 2021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8CA1F0-C57B-4B35-ADDB-63F6544D32F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34619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13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568" algn="l" defTabSz="68513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133" algn="l" defTabSz="68513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7702" algn="l" defTabSz="68513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0269" algn="l" defTabSz="68513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2836" algn="l" defTabSz="68513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5401" algn="l" defTabSz="68513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397970" algn="l" defTabSz="68513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0534" algn="l" defTabSz="68513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8CA1F0-C57B-4B35-ADDB-63F6544D32F3}" type="slidenum">
              <a:rPr lang="cs-CZ" smtClean="0"/>
              <a:pPr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190877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8CA1F0-C57B-4B35-ADDB-63F6544D32F3}" type="slidenum">
              <a:rPr lang="cs-CZ" smtClean="0"/>
              <a:pPr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116085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8CA1F0-C57B-4B35-ADDB-63F6544D32F3}" type="slidenum">
              <a:rPr lang="cs-CZ" smtClean="0"/>
              <a:pPr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537836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8CA1F0-C57B-4B35-ADDB-63F6544D32F3}" type="slidenum">
              <a:rPr lang="cs-CZ" smtClean="0"/>
              <a:pPr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4390593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8CA1F0-C57B-4B35-ADDB-63F6544D32F3}" type="slidenum">
              <a:rPr lang="cs-CZ" smtClean="0"/>
              <a:pPr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531197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52000" indent="-252000">
              <a:spcBef>
                <a:spcPts val="1200"/>
              </a:spcBef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8CA1F0-C57B-4B35-ADDB-63F6544D32F3}" type="slidenum">
              <a:rPr lang="cs-CZ" smtClean="0"/>
              <a:pPr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626668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52000" indent="-252000">
              <a:spcBef>
                <a:spcPts val="1200"/>
              </a:spcBef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8CA1F0-C57B-4B35-ADDB-63F6544D32F3}" type="slidenum">
              <a:rPr lang="cs-CZ" smtClean="0"/>
              <a:pPr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936704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8CA1F0-C57B-4B35-ADDB-63F6544D32F3}" type="slidenum">
              <a:rPr lang="cs-CZ" smtClean="0"/>
              <a:pPr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898828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52000" indent="-252000">
              <a:spcBef>
                <a:spcPts val="1200"/>
              </a:spcBef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8CA1F0-C57B-4B35-ADDB-63F6544D32F3}" type="slidenum">
              <a:rPr lang="cs-CZ" smtClean="0"/>
              <a:pPr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429927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8CA1F0-C57B-4B35-ADDB-63F6544D32F3}" type="slidenum">
              <a:rPr lang="cs-CZ" smtClean="0"/>
              <a:pPr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000808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8CA1F0-C57B-4B35-ADDB-63F6544D32F3}" type="slidenum">
              <a:rPr lang="cs-CZ" smtClean="0"/>
              <a:pPr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470058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8CA1F0-C57B-4B35-ADDB-63F6544D32F3}" type="slidenum">
              <a:rPr lang="cs-CZ" smtClean="0"/>
              <a:pPr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25275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8CA1F0-C57B-4B35-ADDB-63F6544D32F3}" type="slidenum">
              <a:rPr lang="cs-CZ" smtClean="0"/>
              <a:pPr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417282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 userDrawn="1"/>
        </p:nvSpPr>
        <p:spPr bwMode="ltGray">
          <a:xfrm>
            <a:off x="24" y="6"/>
            <a:ext cx="9143998" cy="3851574"/>
          </a:xfrm>
          <a:prstGeom prst="rect">
            <a:avLst/>
          </a:prstGeom>
          <a:solidFill>
            <a:srgbClr val="233E5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348" dirty="0">
              <a:latin typeface="Calibri" pitchFamily="34" charset="0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516905"/>
            <a:ext cx="8077200" cy="125501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3524" b="1">
                <a:latin typeface="Calibri" pitchFamily="34" charset="0"/>
              </a:defRPr>
            </a:lvl1pPr>
            <a:extLst/>
          </a:lstStyle>
          <a:p>
            <a:r>
              <a:rPr kumimoji="0" lang="cs-CZ" dirty="0" smtClean="0"/>
              <a:t>Klepnutím lze upravit styl předlohy nadpisů.</a:t>
            </a:r>
            <a:endParaRPr kumimoji="0" lang="en-US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85800" y="1371612"/>
            <a:ext cx="8077200" cy="1124712"/>
          </a:xfrm>
        </p:spPr>
        <p:txBody>
          <a:bodyPr lIns="118872" tIns="0" rIns="45720" bIns="0" anchor="b"/>
          <a:lstStyle>
            <a:lvl1pPr marL="0" indent="0" algn="l">
              <a:buNone/>
              <a:defRPr sz="1500">
                <a:solidFill>
                  <a:srgbClr val="FFFFFF"/>
                </a:solidFill>
                <a:latin typeface="Calibri" pitchFamily="34" charset="0"/>
              </a:defRPr>
            </a:lvl1pPr>
            <a:lvl2pPr marL="3428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5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4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3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1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0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29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cs-CZ" dirty="0" smtClean="0"/>
              <a:t>Klepnutím lze upravit styl předlohy podnadpisů.</a:t>
            </a:r>
            <a:endParaRPr kumimoji="0" lang="en-US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D591E-A3FD-435A-B319-588C028814F5}" type="datetime1">
              <a:rPr lang="cs-CZ" smtClean="0"/>
              <a:t>17. 8. 2021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28697-5D5B-4B66-874D-0DC76F0374D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8E7D0-CA01-48C3-839C-031DD2A8A773}" type="datetime1">
              <a:rPr lang="cs-CZ" smtClean="0"/>
              <a:t>17. 8. 2021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28697-5D5B-4B66-874D-0DC76F0374D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 bwMode="invGray">
          <a:xfrm>
            <a:off x="6598937" y="5"/>
            <a:ext cx="45719" cy="51435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348" dirty="0">
              <a:latin typeface="Calibri" pitchFamily="34" charset="0"/>
            </a:endParaRPr>
          </a:p>
        </p:txBody>
      </p:sp>
      <p:sp>
        <p:nvSpPr>
          <p:cNvPr id="8" name="Obdélník 7"/>
          <p:cNvSpPr/>
          <p:nvPr/>
        </p:nvSpPr>
        <p:spPr bwMode="ltGray">
          <a:xfrm>
            <a:off x="6647721" y="5"/>
            <a:ext cx="2514601" cy="51435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348" dirty="0">
              <a:latin typeface="Calibri" pitchFamily="34" charset="0"/>
            </a:endParaRPr>
          </a:p>
        </p:txBody>
      </p:sp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781831" y="205997"/>
            <a:ext cx="1904999" cy="4388644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199" y="228618"/>
            <a:ext cx="6019800" cy="4388644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123F2-7E99-45F1-B9CD-EA404591D10E}" type="datetime1">
              <a:rPr lang="cs-CZ" smtClean="0"/>
              <a:t>17. 8. 2021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2640604" y="4783114"/>
            <a:ext cx="3836404" cy="273844"/>
          </a:xfrm>
        </p:spPr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28697-5D5B-4B66-874D-0DC76F0374D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97544" y="789558"/>
            <a:ext cx="8740744" cy="3923504"/>
          </a:xfrm>
        </p:spPr>
        <p:txBody>
          <a:bodyPr>
            <a:normAutofit/>
          </a:bodyPr>
          <a:lstStyle>
            <a:lvl1pPr>
              <a:defRPr sz="1600">
                <a:latin typeface="Calibri" pitchFamily="34" charset="0"/>
              </a:defRPr>
            </a:lvl1pPr>
            <a:lvl2pPr>
              <a:defRPr sz="1600">
                <a:solidFill>
                  <a:srgbClr val="0070C0"/>
                </a:solidFill>
                <a:latin typeface="Calibri" pitchFamily="34" charset="0"/>
              </a:defRPr>
            </a:lvl2pPr>
            <a:lvl3pPr>
              <a:defRPr sz="1500">
                <a:latin typeface="Calibri" pitchFamily="34" charset="0"/>
              </a:defRPr>
            </a:lvl3pPr>
            <a:lvl4pPr>
              <a:defRPr sz="1500">
                <a:latin typeface="Calibri" pitchFamily="34" charset="0"/>
              </a:defRPr>
            </a:lvl4pPr>
            <a:lvl5pPr>
              <a:defRPr sz="1500">
                <a:latin typeface="Calibri" pitchFamily="34" charset="0"/>
              </a:defRPr>
            </a:lvl5pPr>
            <a:extLst/>
          </a:lstStyle>
          <a:p>
            <a:pPr lvl="0" eaLnBrk="1" latinLnBrk="0" hangingPunct="1"/>
            <a:r>
              <a:rPr lang="cs-CZ" dirty="0" smtClean="0"/>
              <a:t>Klepnutím lze upravit styly předlohy textu.</a:t>
            </a:r>
          </a:p>
          <a:p>
            <a:pPr lvl="1" eaLnBrk="1" latinLnBrk="0" hangingPunct="1"/>
            <a:r>
              <a:rPr lang="cs-CZ" dirty="0" smtClean="0"/>
              <a:t>Druhá úroveň</a:t>
            </a:r>
          </a:p>
          <a:p>
            <a:pPr lvl="2" eaLnBrk="1" latinLnBrk="0" hangingPunct="1"/>
            <a:r>
              <a:rPr lang="cs-CZ" dirty="0" smtClean="0"/>
              <a:t>Třetí úroveň</a:t>
            </a:r>
          </a:p>
          <a:p>
            <a:pPr lvl="3" eaLnBrk="1" latinLnBrk="0" hangingPunct="1"/>
            <a:r>
              <a:rPr lang="cs-CZ" dirty="0" smtClean="0"/>
              <a:t>Čtvrtá úroveň</a:t>
            </a:r>
          </a:p>
          <a:p>
            <a:pPr lvl="4" eaLnBrk="1" latinLnBrk="0" hangingPunct="1"/>
            <a:r>
              <a:rPr lang="cs-CZ" dirty="0" smtClean="0"/>
              <a:t>Pátá úroveň</a:t>
            </a:r>
            <a:endParaRPr kumimoji="0" lang="en-US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50" b="1">
                <a:solidFill>
                  <a:srgbClr val="99CCFF"/>
                </a:solidFill>
              </a:defRPr>
            </a:lvl1pPr>
          </a:lstStyle>
          <a:p>
            <a:fld id="{76828697-5D5B-4B66-874D-0DC76F0374D1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8" name="Nadpis 7"/>
          <p:cNvSpPr>
            <a:spLocks noGrp="1"/>
          </p:cNvSpPr>
          <p:nvPr>
            <p:ph type="title"/>
          </p:nvPr>
        </p:nvSpPr>
        <p:spPr>
          <a:xfrm>
            <a:off x="197544" y="57153"/>
            <a:ext cx="8740744" cy="567239"/>
          </a:xfrm>
        </p:spPr>
        <p:txBody>
          <a:bodyPr/>
          <a:lstStyle/>
          <a:p>
            <a:r>
              <a:rPr lang="cs-CZ" dirty="0" smtClean="0"/>
              <a:t>Kliknutím lze upravit styl.</a:t>
            </a:r>
            <a:endParaRPr lang="cs-CZ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 bwMode="ltGray">
          <a:xfrm>
            <a:off x="0" y="14"/>
            <a:ext cx="9144000" cy="1951889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348" dirty="0">
              <a:latin typeface="Calibri" pitchFamily="34" charset="0"/>
            </a:endParaRPr>
          </a:p>
        </p:txBody>
      </p:sp>
      <p:sp>
        <p:nvSpPr>
          <p:cNvPr id="12" name="Obdélník 11"/>
          <p:cNvSpPr/>
          <p:nvPr/>
        </p:nvSpPr>
        <p:spPr bwMode="invGray">
          <a:xfrm>
            <a:off x="0" y="1951905"/>
            <a:ext cx="9144000" cy="34293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348" dirty="0">
              <a:latin typeface="Calibri" pitchFamily="34" charset="0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49809" y="89176"/>
            <a:ext cx="8013192" cy="1227582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3524" b="1" cap="none" baseline="0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40678" y="1371625"/>
            <a:ext cx="8022335" cy="514351"/>
          </a:xfrm>
        </p:spPr>
        <p:txBody>
          <a:bodyPr lIns="146304" tIns="0" rIns="45720" bIns="0" anchor="t"/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342865" indent="0">
              <a:buNone/>
              <a:defRPr sz="1348">
                <a:solidFill>
                  <a:schemeClr val="tx1">
                    <a:tint val="75000"/>
                  </a:schemeClr>
                </a:solidFill>
              </a:defRPr>
            </a:lvl2pPr>
            <a:lvl3pPr marL="68573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594" indent="0">
              <a:buNone/>
              <a:defRPr sz="1048">
                <a:solidFill>
                  <a:schemeClr val="tx1">
                    <a:tint val="75000"/>
                  </a:schemeClr>
                </a:solidFill>
              </a:defRPr>
            </a:lvl4pPr>
            <a:lvl5pPr marL="1371458" indent="0">
              <a:buNone/>
              <a:defRPr sz="1048">
                <a:solidFill>
                  <a:schemeClr val="tx1">
                    <a:tint val="75000"/>
                  </a:schemeClr>
                </a:solidFill>
              </a:defRPr>
            </a:lvl5pPr>
            <a:lvl6pPr marL="1714322" indent="0">
              <a:buNone/>
              <a:defRPr sz="1048">
                <a:solidFill>
                  <a:schemeClr val="tx1">
                    <a:tint val="75000"/>
                  </a:schemeClr>
                </a:solidFill>
              </a:defRPr>
            </a:lvl6pPr>
            <a:lvl7pPr marL="2057184" indent="0">
              <a:buNone/>
              <a:defRPr sz="1048">
                <a:solidFill>
                  <a:schemeClr val="tx1">
                    <a:tint val="75000"/>
                  </a:schemeClr>
                </a:solidFill>
              </a:defRPr>
            </a:lvl7pPr>
            <a:lvl8pPr marL="2400051" indent="0">
              <a:buNone/>
              <a:defRPr sz="1048">
                <a:solidFill>
                  <a:schemeClr val="tx1">
                    <a:tint val="75000"/>
                  </a:schemeClr>
                </a:solidFill>
              </a:defRPr>
            </a:lvl8pPr>
            <a:lvl9pPr marL="2742914" indent="0">
              <a:buNone/>
              <a:defRPr sz="1048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840CB-0A58-42F1-9CB7-45017DC08985}" type="datetime1">
              <a:rPr lang="cs-CZ" smtClean="0"/>
              <a:t>17. 8. 2021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28697-5D5B-4B66-874D-0DC76F0374D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22" y="1330475"/>
            <a:ext cx="4038600" cy="3467861"/>
          </a:xfrm>
        </p:spPr>
        <p:txBody>
          <a:bodyPr lIns="91440"/>
          <a:lstStyle>
            <a:lvl1pPr>
              <a:defRPr sz="2102"/>
            </a:lvl1pPr>
            <a:lvl2pPr>
              <a:defRPr sz="1800"/>
            </a:lvl2pPr>
            <a:lvl3pPr>
              <a:defRPr sz="1500"/>
            </a:lvl3pPr>
            <a:lvl4pPr>
              <a:defRPr sz="1348"/>
            </a:lvl4pPr>
            <a:lvl5pPr>
              <a:defRPr sz="1348"/>
            </a:lvl5pPr>
            <a:lvl6pPr>
              <a:defRPr sz="1348"/>
            </a:lvl6pPr>
            <a:lvl7pPr>
              <a:defRPr sz="1348"/>
            </a:lvl7pPr>
            <a:lvl8pPr>
              <a:defRPr sz="1348"/>
            </a:lvl8pPr>
            <a:lvl9pPr>
              <a:defRPr sz="1348"/>
            </a:lvl9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24" y="1330475"/>
            <a:ext cx="4038600" cy="3467861"/>
          </a:xfrm>
        </p:spPr>
        <p:txBody>
          <a:bodyPr/>
          <a:lstStyle>
            <a:lvl1pPr>
              <a:defRPr sz="2102"/>
            </a:lvl1pPr>
            <a:lvl2pPr>
              <a:defRPr sz="1800"/>
            </a:lvl2pPr>
            <a:lvl3pPr>
              <a:defRPr sz="1500"/>
            </a:lvl3pPr>
            <a:lvl4pPr>
              <a:defRPr sz="1348"/>
            </a:lvl4pPr>
            <a:lvl5pPr>
              <a:defRPr sz="1348"/>
            </a:lvl5pPr>
            <a:lvl6pPr>
              <a:defRPr sz="1348"/>
            </a:lvl6pPr>
            <a:lvl7pPr>
              <a:defRPr sz="1348"/>
            </a:lvl7pPr>
            <a:lvl8pPr>
              <a:defRPr sz="1348"/>
            </a:lvl8pPr>
            <a:lvl9pPr>
              <a:defRPr sz="1348"/>
            </a:lvl9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81D98-C087-401E-AEB9-0BDD6AFD67E1}" type="datetime1">
              <a:rPr lang="cs-CZ" smtClean="0"/>
              <a:t>17. 8. 2021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28697-5D5B-4B66-874D-0DC76F0374D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18" y="1274256"/>
            <a:ext cx="4040189" cy="536516"/>
          </a:xfrm>
        </p:spPr>
        <p:txBody>
          <a:bodyPr lIns="146304" anchor="ctr"/>
          <a:lstStyle>
            <a:lvl1pPr marL="0" indent="0">
              <a:buNone/>
              <a:defRPr sz="1725" b="1" cap="all" baseline="0"/>
            </a:lvl1pPr>
            <a:lvl2pPr marL="342865" indent="0">
              <a:buNone/>
              <a:defRPr sz="1500" b="1"/>
            </a:lvl2pPr>
            <a:lvl3pPr marL="685730" indent="0">
              <a:buNone/>
              <a:defRPr sz="1348" b="1"/>
            </a:lvl3pPr>
            <a:lvl4pPr marL="1028594" indent="0">
              <a:buNone/>
              <a:defRPr sz="1200" b="1"/>
            </a:lvl4pPr>
            <a:lvl5pPr marL="1371458" indent="0">
              <a:buNone/>
              <a:defRPr sz="1200" b="1"/>
            </a:lvl5pPr>
            <a:lvl6pPr marL="1714322" indent="0">
              <a:buNone/>
              <a:defRPr sz="1200" b="1"/>
            </a:lvl6pPr>
            <a:lvl7pPr marL="2057184" indent="0">
              <a:buNone/>
              <a:defRPr sz="1200" b="1"/>
            </a:lvl7pPr>
            <a:lvl8pPr marL="2400051" indent="0">
              <a:buNone/>
              <a:defRPr sz="1200" b="1"/>
            </a:lvl8pPr>
            <a:lvl9pPr marL="2742914" indent="0">
              <a:buNone/>
              <a:defRPr sz="1200" b="1"/>
            </a:lvl9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18" y="1837144"/>
            <a:ext cx="4040189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48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55" y="1274256"/>
            <a:ext cx="4041776" cy="536516"/>
          </a:xfrm>
        </p:spPr>
        <p:txBody>
          <a:bodyPr lIns="146304" anchor="ctr"/>
          <a:lstStyle>
            <a:lvl1pPr marL="0" indent="0">
              <a:buNone/>
              <a:defRPr sz="1725" b="1" cap="all" baseline="0"/>
            </a:lvl1pPr>
            <a:lvl2pPr marL="342865" indent="0">
              <a:buNone/>
              <a:defRPr sz="1500" b="1"/>
            </a:lvl2pPr>
            <a:lvl3pPr marL="685730" indent="0">
              <a:buNone/>
              <a:defRPr sz="1348" b="1"/>
            </a:lvl3pPr>
            <a:lvl4pPr marL="1028594" indent="0">
              <a:buNone/>
              <a:defRPr sz="1200" b="1"/>
            </a:lvl4pPr>
            <a:lvl5pPr marL="1371458" indent="0">
              <a:buNone/>
              <a:defRPr sz="1200" b="1"/>
            </a:lvl5pPr>
            <a:lvl6pPr marL="1714322" indent="0">
              <a:buNone/>
              <a:defRPr sz="1200" b="1"/>
            </a:lvl6pPr>
            <a:lvl7pPr marL="2057184" indent="0">
              <a:buNone/>
              <a:defRPr sz="1200" b="1"/>
            </a:lvl7pPr>
            <a:lvl8pPr marL="2400051" indent="0">
              <a:buNone/>
              <a:defRPr sz="1200" b="1"/>
            </a:lvl8pPr>
            <a:lvl9pPr marL="2742914" indent="0">
              <a:buNone/>
              <a:defRPr sz="1200" b="1"/>
            </a:lvl9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55" y="1837144"/>
            <a:ext cx="4041776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48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17526-1FE9-41C1-8A4D-5A62CB3B598B}" type="datetime1">
              <a:rPr lang="cs-CZ" smtClean="0"/>
              <a:t>17. 8. 2021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28697-5D5B-4B66-874D-0DC76F0374D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6FE21-B20D-4B7B-8E0F-E23BEF874D33}" type="datetime1">
              <a:rPr lang="cs-CZ" smtClean="0"/>
              <a:t>17. 8. 2021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28697-5D5B-4B66-874D-0DC76F0374D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FA798-00F9-4D34-95A3-7061730986FA}" type="datetime1">
              <a:rPr lang="cs-CZ" smtClean="0"/>
              <a:t>17. 8. 2021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28697-5D5B-4B66-874D-0DC76F0374D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7840" y="114321"/>
            <a:ext cx="2523744" cy="733807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1500" b="0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019381" y="1307374"/>
            <a:ext cx="5920642" cy="3419164"/>
          </a:xfrm>
        </p:spPr>
        <p:txBody>
          <a:bodyPr/>
          <a:lstStyle>
            <a:lvl1pPr>
              <a:defRPr sz="2400"/>
            </a:lvl1pPr>
            <a:lvl2pPr>
              <a:defRPr sz="2102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67846" y="1297531"/>
            <a:ext cx="2468881" cy="3429001"/>
          </a:xfrm>
        </p:spPr>
        <p:txBody>
          <a:bodyPr/>
          <a:lstStyle>
            <a:lvl1pPr marL="0" indent="0">
              <a:buNone/>
              <a:defRPr sz="1048"/>
            </a:lvl1pPr>
            <a:lvl2pPr marL="342865" indent="0">
              <a:buNone/>
              <a:defRPr sz="900"/>
            </a:lvl2pPr>
            <a:lvl3pPr marL="685730" indent="0">
              <a:buNone/>
              <a:defRPr sz="753"/>
            </a:lvl3pPr>
            <a:lvl4pPr marL="1028594" indent="0">
              <a:buNone/>
              <a:defRPr sz="677"/>
            </a:lvl4pPr>
            <a:lvl5pPr marL="1371458" indent="0">
              <a:buNone/>
              <a:defRPr sz="677"/>
            </a:lvl5pPr>
            <a:lvl6pPr marL="1714322" indent="0">
              <a:buNone/>
              <a:defRPr sz="677"/>
            </a:lvl6pPr>
            <a:lvl7pPr marL="2057184" indent="0">
              <a:buNone/>
              <a:defRPr sz="677"/>
            </a:lvl7pPr>
            <a:lvl8pPr marL="2400051" indent="0">
              <a:buNone/>
              <a:defRPr sz="677"/>
            </a:lvl8pPr>
            <a:lvl9pPr marL="2742914" indent="0">
              <a:buNone/>
              <a:defRPr sz="677"/>
            </a:lvl9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BE041-8ED6-4C83-9B16-E9C02E0E0D1A}" type="datetime1">
              <a:rPr lang="cs-CZ" smtClean="0"/>
              <a:t>17. 8. 2021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28697-5D5B-4B66-874D-0DC76F0374D1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2" name="Obdélník 11"/>
          <p:cNvSpPr/>
          <p:nvPr/>
        </p:nvSpPr>
        <p:spPr bwMode="invGray">
          <a:xfrm>
            <a:off x="2855749" y="16"/>
            <a:ext cx="45719" cy="1090423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348" dirty="0">
              <a:latin typeface="Calibri" pitchFamily="34" charset="0"/>
            </a:endParaRPr>
          </a:p>
        </p:txBody>
      </p:sp>
      <p:sp>
        <p:nvSpPr>
          <p:cNvPr id="9" name="Obdélník 8"/>
          <p:cNvSpPr/>
          <p:nvPr/>
        </p:nvSpPr>
        <p:spPr bwMode="invGray">
          <a:xfrm>
            <a:off x="2855749" y="16"/>
            <a:ext cx="45719" cy="1090423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348" dirty="0">
              <a:latin typeface="Calibri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4600" y="116608"/>
            <a:ext cx="2525151" cy="733807"/>
          </a:xfrm>
        </p:spPr>
        <p:txBody>
          <a:bodyPr lIns="73152" bIns="0" anchor="b">
            <a:sp3d prstMaterial="matte"/>
          </a:bodyPr>
          <a:lstStyle>
            <a:lvl1pPr algn="l">
              <a:defRPr sz="1500" b="0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903815" y="1113622"/>
            <a:ext cx="6247397" cy="4029895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2400"/>
            </a:lvl1pPr>
            <a:lvl2pPr marL="342865" indent="0">
              <a:buNone/>
              <a:defRPr sz="2102"/>
            </a:lvl2pPr>
            <a:lvl3pPr marL="685730" indent="0">
              <a:buNone/>
              <a:defRPr sz="1800"/>
            </a:lvl3pPr>
            <a:lvl4pPr marL="1028594" indent="0">
              <a:buNone/>
              <a:defRPr sz="1500"/>
            </a:lvl4pPr>
            <a:lvl5pPr marL="1371458" indent="0">
              <a:buNone/>
              <a:defRPr sz="1500"/>
            </a:lvl5pPr>
            <a:lvl6pPr marL="1714322" indent="0">
              <a:buNone/>
              <a:defRPr sz="1500"/>
            </a:lvl6pPr>
            <a:lvl7pPr marL="2057184" indent="0">
              <a:buNone/>
              <a:defRPr sz="1500"/>
            </a:lvl7pPr>
            <a:lvl8pPr marL="2400051" indent="0">
              <a:buNone/>
              <a:defRPr sz="1500"/>
            </a:lvl8pPr>
            <a:lvl9pPr marL="2742914" indent="0">
              <a:buNone/>
              <a:defRPr sz="1500"/>
            </a:lvl9pPr>
            <a:extLst/>
          </a:lstStyle>
          <a:p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64596" y="1296174"/>
            <a:ext cx="2468881" cy="3429001"/>
          </a:xfrm>
        </p:spPr>
        <p:txBody>
          <a:bodyPr/>
          <a:lstStyle>
            <a:lvl1pPr marL="0" indent="0">
              <a:buNone/>
              <a:defRPr sz="1048"/>
            </a:lvl1pPr>
            <a:lvl2pPr marL="342865" indent="0">
              <a:buNone/>
              <a:defRPr sz="900"/>
            </a:lvl2pPr>
            <a:lvl3pPr marL="685730" indent="0">
              <a:buNone/>
              <a:defRPr sz="753"/>
            </a:lvl3pPr>
            <a:lvl4pPr marL="1028594" indent="0">
              <a:buNone/>
              <a:defRPr sz="677"/>
            </a:lvl4pPr>
            <a:lvl5pPr marL="1371458" indent="0">
              <a:buNone/>
              <a:defRPr sz="677"/>
            </a:lvl5pPr>
            <a:lvl6pPr marL="1714322" indent="0">
              <a:buNone/>
              <a:defRPr sz="677"/>
            </a:lvl6pPr>
            <a:lvl7pPr marL="2057184" indent="0">
              <a:buNone/>
              <a:defRPr sz="677"/>
            </a:lvl7pPr>
            <a:lvl8pPr marL="2400051" indent="0">
              <a:buNone/>
              <a:defRPr sz="677"/>
            </a:lvl8pPr>
            <a:lvl9pPr marL="2742914" indent="0">
              <a:buNone/>
              <a:defRPr sz="677"/>
            </a:lvl9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164597" y="877837"/>
            <a:ext cx="2523744" cy="150877"/>
          </a:xfrm>
        </p:spPr>
        <p:txBody>
          <a:bodyPr/>
          <a:lstStyle/>
          <a:p>
            <a:fld id="{D22BE2A6-E952-499C-99D7-33CA7C32DB6E}" type="datetime1">
              <a:rPr lang="cs-CZ" smtClean="0"/>
              <a:t>17. 8. 2021</a:t>
            </a:fld>
            <a:endParaRPr lang="cs-CZ"/>
          </a:p>
        </p:txBody>
      </p:sp>
      <p:sp>
        <p:nvSpPr>
          <p:cNvPr id="11" name="Obdélník 10"/>
          <p:cNvSpPr/>
          <p:nvPr/>
        </p:nvSpPr>
        <p:spPr>
          <a:xfrm>
            <a:off x="2855749" y="5"/>
            <a:ext cx="45719" cy="51435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348" dirty="0">
              <a:latin typeface="Calibri" pitchFamily="34" charset="0"/>
            </a:endParaRPr>
          </a:p>
        </p:txBody>
      </p:sp>
      <p:sp>
        <p:nvSpPr>
          <p:cNvPr id="9" name="Obdélník 8"/>
          <p:cNvSpPr/>
          <p:nvPr/>
        </p:nvSpPr>
        <p:spPr bwMode="invGray">
          <a:xfrm>
            <a:off x="2855749" y="5"/>
            <a:ext cx="45719" cy="51435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348" dirty="0">
              <a:latin typeface="Calibri" pitchFamily="34" charset="0"/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035814" y="877837"/>
            <a:ext cx="5193793" cy="150877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339330" y="877837"/>
            <a:ext cx="733863" cy="150877"/>
          </a:xfrm>
        </p:spPr>
        <p:txBody>
          <a:bodyPr/>
          <a:lstStyle/>
          <a:p>
            <a:fld id="{76828697-5D5B-4B66-874D-0DC76F0374D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 userDrawn="1"/>
        </p:nvSpPr>
        <p:spPr bwMode="ltGray">
          <a:xfrm>
            <a:off x="1" y="4742702"/>
            <a:ext cx="9143998" cy="400798"/>
          </a:xfrm>
          <a:prstGeom prst="rect">
            <a:avLst/>
          </a:prstGeom>
          <a:solidFill>
            <a:srgbClr val="233E5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348" dirty="0">
              <a:latin typeface="Calibri" pitchFamily="34" charset="0"/>
            </a:endParaRPr>
          </a:p>
        </p:txBody>
      </p:sp>
      <p:sp>
        <p:nvSpPr>
          <p:cNvPr id="7" name="Obdélník 6"/>
          <p:cNvSpPr/>
          <p:nvPr/>
        </p:nvSpPr>
        <p:spPr bwMode="ltGray">
          <a:xfrm>
            <a:off x="24" y="6"/>
            <a:ext cx="9143998" cy="624386"/>
          </a:xfrm>
          <a:prstGeom prst="rect">
            <a:avLst/>
          </a:prstGeom>
          <a:solidFill>
            <a:srgbClr val="233E5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348" dirty="0">
              <a:latin typeface="Calibri" pitchFamily="34" charset="0"/>
            </a:endParaRPr>
          </a:p>
        </p:txBody>
      </p:sp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197518" y="57153"/>
            <a:ext cx="8740746" cy="489373"/>
          </a:xfrm>
          <a:prstGeom prst="rect">
            <a:avLst/>
          </a:prstGeom>
        </p:spPr>
        <p:txBody>
          <a:bodyPr vert="horz" lIns="91440" rIns="45720" rtlCol="0" anchor="ctr">
            <a:no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kumimoji="0" lang="cs-CZ" dirty="0" smtClean="0"/>
              <a:t>Klepnutím lze upravit styl předlohy nadpisů.</a:t>
            </a:r>
            <a:endParaRPr kumimoji="0" lang="en-US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97518" y="726545"/>
            <a:ext cx="8740746" cy="3960440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lvl="0" eaLnBrk="1" latinLnBrk="0" hangingPunct="1"/>
            <a:r>
              <a:rPr kumimoji="0" lang="cs-CZ" dirty="0" smtClean="0"/>
              <a:t>Klepnutím lze upravit styly předlohy textu.</a:t>
            </a:r>
          </a:p>
          <a:p>
            <a:pPr lvl="1" eaLnBrk="1" latinLnBrk="0" hangingPunct="1"/>
            <a:r>
              <a:rPr kumimoji="0" lang="cs-CZ" dirty="0" smtClean="0"/>
              <a:t>Druhá úroveň</a:t>
            </a:r>
          </a:p>
          <a:p>
            <a:pPr lvl="2" eaLnBrk="1" latinLnBrk="0" hangingPunct="1"/>
            <a:r>
              <a:rPr kumimoji="0" lang="cs-CZ" dirty="0" smtClean="0"/>
              <a:t>Třetí úroveň</a:t>
            </a:r>
          </a:p>
          <a:p>
            <a:pPr lvl="3" eaLnBrk="1" latinLnBrk="0" hangingPunct="1"/>
            <a:r>
              <a:rPr kumimoji="0" lang="cs-CZ" dirty="0" smtClean="0"/>
              <a:t>Čtvrtá úroveň</a:t>
            </a:r>
          </a:p>
          <a:p>
            <a:pPr lvl="4" eaLnBrk="1" latinLnBrk="0" hangingPunct="1"/>
            <a:r>
              <a:rPr kumimoji="0" lang="cs-CZ" dirty="0" smtClean="0"/>
              <a:t>Pátá úroveň</a:t>
            </a:r>
            <a:endParaRPr kumimoji="0" lang="en-US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1" y="4857758"/>
            <a:ext cx="2133601" cy="205741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900">
                <a:solidFill>
                  <a:schemeClr val="tx1">
                    <a:tint val="95000"/>
                  </a:schemeClr>
                </a:solidFill>
                <a:latin typeface="Calibri" pitchFamily="34" charset="0"/>
              </a:defRPr>
            </a:lvl1pPr>
            <a:extLst/>
          </a:lstStyle>
          <a:p>
            <a:fld id="{C53EBF17-4622-45AD-B58A-5540F6118CA4}" type="datetime1">
              <a:rPr lang="cs-CZ" smtClean="0"/>
              <a:t>17. 8. 2021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851920" y="4857758"/>
            <a:ext cx="4296403" cy="205741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900">
                <a:solidFill>
                  <a:schemeClr val="tx1">
                    <a:tint val="95000"/>
                  </a:schemeClr>
                </a:solidFill>
                <a:latin typeface="Calibri" pitchFamily="34" charset="0"/>
              </a:defRPr>
            </a:lvl1pPr>
            <a:extLst/>
          </a:lstStyle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204400" y="4857758"/>
            <a:ext cx="733863" cy="205741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900">
                <a:solidFill>
                  <a:schemeClr val="tx1">
                    <a:tint val="95000"/>
                  </a:schemeClr>
                </a:solidFill>
                <a:latin typeface="Calibri" pitchFamily="34" charset="0"/>
              </a:defRPr>
            </a:lvl1pPr>
            <a:extLst/>
          </a:lstStyle>
          <a:p>
            <a:fld id="{76828697-5D5B-4B66-874D-0DC76F0374D1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11" name="Zástupný symbol pro nadpis 1"/>
          <p:cNvSpPr txBox="1">
            <a:spLocks/>
          </p:cNvSpPr>
          <p:nvPr userDrawn="1"/>
        </p:nvSpPr>
        <p:spPr>
          <a:xfrm>
            <a:off x="197517" y="4818681"/>
            <a:ext cx="7884873" cy="324819"/>
          </a:xfrm>
          <a:prstGeom prst="rect">
            <a:avLst/>
          </a:prstGeom>
        </p:spPr>
        <p:txBody>
          <a:bodyPr vert="horz" lIns="57150" rIns="28575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b="1" kern="1200"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latin typeface="Calibri" pitchFamily="34" charset="0"/>
                <a:ea typeface="+mj-ea"/>
                <a:cs typeface="+mj-cs"/>
              </a:defRPr>
            </a:lvl1pPr>
            <a:extLst/>
          </a:lstStyle>
          <a:p>
            <a:pPr defTabSz="571500"/>
            <a:r>
              <a:rPr lang="cs-CZ" sz="1400" b="0" dirty="0" smtClean="0">
                <a:solidFill>
                  <a:srgbClr val="99CCFF"/>
                </a:solidFill>
              </a:rPr>
              <a:t>Hardware a software, 2. stupeň ZŠ, 6.</a:t>
            </a:r>
            <a:r>
              <a:rPr lang="cs-CZ" sz="1400" b="0" baseline="0" dirty="0" smtClean="0">
                <a:solidFill>
                  <a:srgbClr val="99CCFF"/>
                </a:solidFill>
              </a:rPr>
              <a:t>–7. třída</a:t>
            </a:r>
            <a:endParaRPr lang="cs-CZ" sz="1400" b="0" dirty="0" smtClean="0">
              <a:solidFill>
                <a:srgbClr val="99CCF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rtl="0" eaLnBrk="1" latinLnBrk="0" hangingPunct="1">
        <a:spcBef>
          <a:spcPct val="0"/>
        </a:spcBef>
        <a:buNone/>
        <a:defRPr kumimoji="0" sz="2700" b="1" kern="1200">
          <a:solidFill>
            <a:schemeClr val="bg1"/>
          </a:solidFill>
          <a:effectLst/>
          <a:latin typeface="Calibri" pitchFamily="34" charset="0"/>
          <a:ea typeface="+mj-ea"/>
          <a:cs typeface="+mj-cs"/>
        </a:defRPr>
      </a:lvl1pPr>
      <a:extLst/>
    </p:titleStyle>
    <p:bodyStyle>
      <a:lvl1pPr marL="329150" indent="-240006" algn="l" rtl="0" eaLnBrk="1" latinLnBrk="0" hangingPunct="1">
        <a:spcBef>
          <a:spcPts val="0"/>
        </a:spcBef>
        <a:buClr>
          <a:schemeClr val="accent1"/>
        </a:buClr>
        <a:buSzPct val="80000"/>
        <a:buFontTx/>
        <a:buBlip>
          <a:blip r:embed="rId13"/>
        </a:buBlip>
        <a:defRPr kumimoji="0" sz="2102" kern="1200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548582" indent="-205718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1800" kern="1200">
          <a:solidFill>
            <a:schemeClr val="tx1"/>
          </a:solidFill>
          <a:latin typeface="Calibri" pitchFamily="34" charset="0"/>
          <a:ea typeface="+mn-ea"/>
          <a:cs typeface="+mn-cs"/>
        </a:defRPr>
      </a:lvl2pPr>
      <a:lvl3pPr marL="747445" indent="-17143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1500" kern="1200">
          <a:solidFill>
            <a:schemeClr val="tx1"/>
          </a:solidFill>
          <a:latin typeface="Calibri" pitchFamily="34" charset="0"/>
          <a:ea typeface="+mn-ea"/>
          <a:cs typeface="+mn-cs"/>
        </a:defRPr>
      </a:lvl3pPr>
      <a:lvl4pPr marL="912019" indent="-137149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1348" kern="1200">
          <a:solidFill>
            <a:schemeClr val="tx1"/>
          </a:solidFill>
          <a:latin typeface="Calibri" pitchFamily="34" charset="0"/>
          <a:ea typeface="+mn-ea"/>
          <a:cs typeface="+mn-cs"/>
        </a:defRPr>
      </a:lvl4pPr>
      <a:lvl5pPr marL="1069735" indent="-137149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1348" kern="1200" smtClean="0">
          <a:solidFill>
            <a:schemeClr val="tx1"/>
          </a:solidFill>
          <a:latin typeface="Calibri" pitchFamily="34" charset="0"/>
          <a:ea typeface="+mn-ea"/>
          <a:cs typeface="+mn-cs"/>
        </a:defRPr>
      </a:lvl5pPr>
      <a:lvl6pPr marL="1220597" indent="-137149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1371458" indent="-137149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348" kern="1200">
          <a:solidFill>
            <a:schemeClr val="tx1"/>
          </a:solidFill>
          <a:latin typeface="+mn-lt"/>
          <a:ea typeface="+mn-ea"/>
          <a:cs typeface="+mn-cs"/>
        </a:defRPr>
      </a:lvl7pPr>
      <a:lvl8pPr marL="1522316" indent="-137149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348" kern="1200">
          <a:solidFill>
            <a:schemeClr val="tx1"/>
          </a:solidFill>
          <a:latin typeface="+mn-lt"/>
          <a:ea typeface="+mn-ea"/>
          <a:cs typeface="+mn-cs"/>
        </a:defRPr>
      </a:lvl8pPr>
      <a:lvl9pPr marL="1673176" indent="-137149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348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34286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68573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02859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37145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171432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05718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240005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274291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s://opocitacich.cz/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2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3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png"/><Relationship Id="rId4" Type="http://schemas.openxmlformats.org/officeDocument/2006/relationships/image" Target="../media/image4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opocitacich.cz/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openphoto.net/gallery/index.html" TargetMode="External"/><Relationship Id="rId2" Type="http://schemas.openxmlformats.org/officeDocument/2006/relationships/hyperlink" Target="https://pixabay.com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opocitacich.cz/" TargetMode="External"/><Relationship Id="rId4" Type="http://schemas.openxmlformats.org/officeDocument/2006/relationships/hyperlink" Target="https://commons.wikimedia.org/wiki/Main_Page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12.png"/><Relationship Id="rId5" Type="http://schemas.openxmlformats.org/officeDocument/2006/relationships/image" Target="../media/image11.emf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16.png"/><Relationship Id="rId5" Type="http://schemas.openxmlformats.org/officeDocument/2006/relationships/image" Target="../media/image15.emf"/><Relationship Id="rId4" Type="http://schemas.openxmlformats.org/officeDocument/2006/relationships/image" Target="../media/image14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2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22.jpeg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2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11" Type="http://schemas.openxmlformats.org/officeDocument/2006/relationships/image" Target="../media/image28.jpeg"/><Relationship Id="rId5" Type="http://schemas.openxmlformats.org/officeDocument/2006/relationships/image" Target="../media/image7.png"/><Relationship Id="rId10" Type="http://schemas.openxmlformats.org/officeDocument/2006/relationships/image" Target="../media/image27.jpeg"/><Relationship Id="rId4" Type="http://schemas.openxmlformats.org/officeDocument/2006/relationships/image" Target="../media/image6.png"/><Relationship Id="rId9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29.png"/><Relationship Id="rId7" Type="http://schemas.openxmlformats.org/officeDocument/2006/relationships/image" Target="../media/image32.jpeg"/><Relationship Id="rId12" Type="http://schemas.openxmlformats.org/officeDocument/2006/relationships/image" Target="../media/image3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36.png"/><Relationship Id="rId5" Type="http://schemas.openxmlformats.org/officeDocument/2006/relationships/image" Target="../media/image31.jpeg"/><Relationship Id="rId10" Type="http://schemas.openxmlformats.org/officeDocument/2006/relationships/image" Target="../media/image35.png"/><Relationship Id="rId4" Type="http://schemas.openxmlformats.org/officeDocument/2006/relationships/image" Target="../media/image30.jpeg"/><Relationship Id="rId9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48000"/>
                <a:satMod val="300000"/>
                <a:lumMod val="99000"/>
                <a:lumOff val="1000"/>
              </a:schemeClr>
            </a:gs>
            <a:gs pos="12000">
              <a:schemeClr val="bg2">
                <a:tint val="48000"/>
                <a:satMod val="300000"/>
              </a:schemeClr>
            </a:gs>
            <a:gs pos="20000">
              <a:schemeClr val="bg2">
                <a:tint val="49000"/>
                <a:satMod val="300000"/>
              </a:schemeClr>
            </a:gs>
            <a:gs pos="100000">
              <a:schemeClr val="bg2">
                <a:shade val="30000"/>
              </a:schemeClr>
            </a:gs>
          </a:gsLst>
          <a:path path="circle">
            <a:fillToRect l="10000" t="-25000" r="10000" b="125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délník 16"/>
          <p:cNvSpPr/>
          <p:nvPr/>
        </p:nvSpPr>
        <p:spPr>
          <a:xfrm>
            <a:off x="0" y="3795886"/>
            <a:ext cx="9144000" cy="1347614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Nadpis 1"/>
          <p:cNvSpPr txBox="1">
            <a:spLocks/>
          </p:cNvSpPr>
          <p:nvPr/>
        </p:nvSpPr>
        <p:spPr>
          <a:xfrm>
            <a:off x="486417" y="555526"/>
            <a:ext cx="3365503" cy="1359218"/>
          </a:xfrm>
          <a:prstGeom prst="rect">
            <a:avLst/>
          </a:prstGeom>
        </p:spPr>
        <p:txBody>
          <a:bodyPr vert="horz" lIns="68572" tIns="0" rIns="34286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700" b="1" kern="1200">
                <a:solidFill>
                  <a:schemeClr val="accent1">
                    <a:satMod val="150000"/>
                  </a:schemeClr>
                </a:solidFill>
                <a:effectLst/>
                <a:latin typeface="Calibri" pitchFamily="34" charset="0"/>
                <a:ea typeface="+mj-ea"/>
                <a:cs typeface="+mj-cs"/>
              </a:defRPr>
            </a:lvl1pPr>
            <a:extLst/>
          </a:lstStyle>
          <a:p>
            <a:pPr>
              <a:lnSpc>
                <a:spcPct val="90000"/>
              </a:lnSpc>
            </a:pPr>
            <a:r>
              <a:rPr lang="cs-CZ" sz="4000" dirty="0">
                <a:solidFill>
                  <a:schemeClr val="bg1"/>
                </a:solidFill>
              </a:rPr>
              <a:t>Hardware </a:t>
            </a:r>
            <a:r>
              <a:rPr lang="cs-CZ" sz="4000" dirty="0" smtClean="0">
                <a:solidFill>
                  <a:schemeClr val="bg1"/>
                </a:solidFill>
              </a:rPr>
              <a:t>a software</a:t>
            </a:r>
            <a:endParaRPr lang="cs-CZ" sz="4000" dirty="0">
              <a:solidFill>
                <a:schemeClr val="bg1"/>
              </a:solidFill>
            </a:endParaRPr>
          </a:p>
        </p:txBody>
      </p:sp>
      <p:sp>
        <p:nvSpPr>
          <p:cNvPr id="13" name="Podnadpis 2"/>
          <p:cNvSpPr txBox="1">
            <a:spLocks/>
          </p:cNvSpPr>
          <p:nvPr/>
        </p:nvSpPr>
        <p:spPr>
          <a:xfrm>
            <a:off x="4876822" y="2490807"/>
            <a:ext cx="3691942" cy="801023"/>
          </a:xfrm>
          <a:prstGeom prst="rect">
            <a:avLst/>
          </a:prstGeom>
        </p:spPr>
        <p:txBody>
          <a:bodyPr vert="horz" lIns="89143" tIns="0" rIns="34286" bIns="0" rtlCol="0" anchor="t">
            <a:normAutofit/>
          </a:bodyPr>
          <a:lstStyle/>
          <a:p>
            <a:pPr>
              <a:buClr>
                <a:schemeClr val="accent1"/>
              </a:buClr>
              <a:buSzPct val="80000"/>
              <a:defRPr/>
            </a:pPr>
            <a:r>
              <a:rPr lang="cs-CZ" sz="2000" b="1" dirty="0" smtClean="0">
                <a:solidFill>
                  <a:srgbClr val="FFFFFF"/>
                </a:solidFill>
                <a:latin typeface="Calibri" pitchFamily="34" charset="0"/>
              </a:rPr>
              <a:t>Ing</a:t>
            </a:r>
            <a:r>
              <a:rPr lang="cs-CZ" sz="2000" b="1" dirty="0">
                <a:solidFill>
                  <a:srgbClr val="FFFFFF"/>
                </a:solidFill>
                <a:latin typeface="Calibri" pitchFamily="34" charset="0"/>
              </a:rPr>
              <a:t>. Pavel </a:t>
            </a:r>
            <a:r>
              <a:rPr lang="cs-CZ" sz="2000" b="1" dirty="0" smtClean="0">
                <a:solidFill>
                  <a:srgbClr val="FFFFFF"/>
                </a:solidFill>
                <a:latin typeface="Calibri" pitchFamily="34" charset="0"/>
              </a:rPr>
              <a:t>Roubal</a:t>
            </a:r>
          </a:p>
          <a:p>
            <a:pPr>
              <a:buClr>
                <a:schemeClr val="accent1"/>
              </a:buClr>
              <a:buSzPct val="80000"/>
              <a:defRPr/>
            </a:pPr>
            <a:r>
              <a:rPr lang="cs-CZ" sz="2000" b="1" dirty="0">
                <a:solidFill>
                  <a:srgbClr val="FFFFFF"/>
                </a:solidFill>
                <a:latin typeface="Calibri" pitchFamily="34" charset="0"/>
                <a:hlinkClick r:id="rId2"/>
              </a:rPr>
              <a:t>https://opocitacich.cz</a:t>
            </a:r>
            <a:r>
              <a:rPr lang="cs-CZ" sz="2000" b="1" dirty="0" smtClean="0">
                <a:solidFill>
                  <a:srgbClr val="FFFFFF"/>
                </a:solidFill>
                <a:latin typeface="Calibri" pitchFamily="34" charset="0"/>
                <a:hlinkClick r:id="rId2"/>
              </a:rPr>
              <a:t>/</a:t>
            </a:r>
            <a:r>
              <a:rPr lang="cs-CZ" sz="2000" b="1" dirty="0" smtClean="0">
                <a:solidFill>
                  <a:srgbClr val="FFFFFF"/>
                </a:solidFill>
                <a:latin typeface="Calibri" pitchFamily="34" charset="0"/>
              </a:rPr>
              <a:t> </a:t>
            </a:r>
            <a:endParaRPr lang="cs-CZ" sz="2000" b="1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7" name="Nadpis 1"/>
          <p:cNvSpPr txBox="1">
            <a:spLocks/>
          </p:cNvSpPr>
          <p:nvPr/>
        </p:nvSpPr>
        <p:spPr>
          <a:xfrm>
            <a:off x="467544" y="2283718"/>
            <a:ext cx="3528392" cy="288032"/>
          </a:xfrm>
          <a:prstGeom prst="rect">
            <a:avLst/>
          </a:prstGeom>
        </p:spPr>
        <p:txBody>
          <a:bodyPr vert="horz" lIns="68572" tIns="0" rIns="34286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700" b="1" kern="1200">
                <a:solidFill>
                  <a:schemeClr val="accent1">
                    <a:satMod val="150000"/>
                  </a:schemeClr>
                </a:solidFill>
                <a:effectLst/>
                <a:latin typeface="Calibri" pitchFamily="34" charset="0"/>
                <a:ea typeface="+mj-ea"/>
                <a:cs typeface="+mj-cs"/>
              </a:defRPr>
            </a:lvl1pPr>
            <a:extLst/>
          </a:lstStyle>
          <a:p>
            <a:r>
              <a:rPr lang="cs-CZ" sz="1800" b="0" i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Vzdělávací oblast</a:t>
            </a:r>
            <a:endParaRPr lang="cs-CZ" sz="900" i="1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0" name="Podnadpis 2"/>
          <p:cNvSpPr txBox="1">
            <a:spLocks/>
          </p:cNvSpPr>
          <p:nvPr/>
        </p:nvSpPr>
        <p:spPr>
          <a:xfrm>
            <a:off x="251521" y="3867894"/>
            <a:ext cx="8640960" cy="1090323"/>
          </a:xfrm>
          <a:prstGeom prst="rect">
            <a:avLst/>
          </a:prstGeom>
        </p:spPr>
        <p:txBody>
          <a:bodyPr vert="horz" lIns="89143" tIns="0" rIns="34286" bIns="0" rtlCol="0" anchor="b">
            <a:noAutofit/>
          </a:bodyPr>
          <a:lstStyle/>
          <a:p>
            <a:pPr algn="ctr">
              <a:buClr>
                <a:schemeClr val="accent1"/>
              </a:buClr>
              <a:buSzPct val="80000"/>
              <a:defRPr/>
            </a:pPr>
            <a:r>
              <a:rPr lang="cs-CZ" sz="44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Calibri" pitchFamily="34" charset="0"/>
              </a:rPr>
              <a:t>DIGITÁLNÍ TECHNOLOGIE</a:t>
            </a:r>
            <a:endParaRPr lang="cs-CZ" sz="4400" b="1" dirty="0" smtClean="0">
              <a:solidFill>
                <a:schemeClr val="accent3">
                  <a:lumMod val="60000"/>
                  <a:lumOff val="40000"/>
                </a:schemeClr>
              </a:solidFill>
              <a:latin typeface="Calibri" pitchFamily="34" charset="0"/>
            </a:endParaRPr>
          </a:p>
          <a:p>
            <a:pPr algn="ctr">
              <a:buClr>
                <a:schemeClr val="accent1"/>
              </a:buClr>
              <a:buSzPct val="80000"/>
              <a:defRPr/>
            </a:pPr>
            <a:r>
              <a:rPr lang="cs-CZ" sz="20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Calibri" pitchFamily="34" charset="0"/>
              </a:rPr>
              <a:t>2. stupeň ZŠ – 6.–7. třída</a:t>
            </a:r>
            <a:endParaRPr lang="cs-CZ" sz="2000" b="1" dirty="0">
              <a:solidFill>
                <a:schemeClr val="accent3">
                  <a:lumMod val="60000"/>
                  <a:lumOff val="40000"/>
                </a:schemeClr>
              </a:solidFill>
              <a:latin typeface="Calibri" pitchFamily="34" charset="0"/>
            </a:endParaRPr>
          </a:p>
        </p:txBody>
      </p:sp>
      <p:sp>
        <p:nvSpPr>
          <p:cNvPr id="14" name="Podnadpis 2"/>
          <p:cNvSpPr txBox="1">
            <a:spLocks/>
          </p:cNvSpPr>
          <p:nvPr/>
        </p:nvSpPr>
        <p:spPr>
          <a:xfrm>
            <a:off x="144054" y="3795886"/>
            <a:ext cx="8855899" cy="370243"/>
          </a:xfrm>
          <a:prstGeom prst="rect">
            <a:avLst/>
          </a:prstGeom>
        </p:spPr>
        <p:txBody>
          <a:bodyPr vert="horz" lIns="89143" tIns="0" rIns="34286" bIns="0" rtlCol="0" anchor="b">
            <a:normAutofit/>
          </a:bodyPr>
          <a:lstStyle/>
          <a:p>
            <a:pPr algn="ctr">
              <a:buClr>
                <a:schemeClr val="accent1"/>
              </a:buClr>
              <a:buSzPct val="80000"/>
              <a:defRPr/>
            </a:pPr>
            <a:endParaRPr lang="cs-CZ" sz="1600" dirty="0">
              <a:solidFill>
                <a:schemeClr val="bg1">
                  <a:lumMod val="65000"/>
                </a:schemeClr>
              </a:solidFill>
              <a:latin typeface="Calibri" pitchFamily="34" charset="0"/>
            </a:endParaRPr>
          </a:p>
        </p:txBody>
      </p:sp>
      <p:sp>
        <p:nvSpPr>
          <p:cNvPr id="15" name="Nadpis 1"/>
          <p:cNvSpPr txBox="1">
            <a:spLocks/>
          </p:cNvSpPr>
          <p:nvPr/>
        </p:nvSpPr>
        <p:spPr>
          <a:xfrm>
            <a:off x="521540" y="206898"/>
            <a:ext cx="1489066" cy="316741"/>
          </a:xfrm>
          <a:prstGeom prst="rect">
            <a:avLst/>
          </a:prstGeom>
        </p:spPr>
        <p:txBody>
          <a:bodyPr vert="horz" lIns="68572" tIns="0" rIns="34286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700" b="1" kern="1200">
                <a:solidFill>
                  <a:schemeClr val="accent1">
                    <a:satMod val="150000"/>
                  </a:schemeClr>
                </a:solidFill>
                <a:effectLst/>
                <a:latin typeface="Calibri" pitchFamily="34" charset="0"/>
                <a:ea typeface="+mj-ea"/>
                <a:cs typeface="+mj-cs"/>
              </a:defRPr>
            </a:lvl1pPr>
            <a:extLst/>
          </a:lstStyle>
          <a:p>
            <a:endParaRPr lang="cs-CZ" sz="900" b="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16" name="Obrázek 1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9616" y="-20538"/>
            <a:ext cx="4267177" cy="2090916"/>
          </a:xfrm>
          <a:prstGeom prst="rect">
            <a:avLst/>
          </a:prstGeom>
          <a:ln>
            <a:noFill/>
          </a:ln>
        </p:spPr>
      </p:pic>
      <p:sp>
        <p:nvSpPr>
          <p:cNvPr id="19" name="Nadpis 1"/>
          <p:cNvSpPr txBox="1">
            <a:spLocks/>
          </p:cNvSpPr>
          <p:nvPr/>
        </p:nvSpPr>
        <p:spPr>
          <a:xfrm>
            <a:off x="467544" y="2536152"/>
            <a:ext cx="3528392" cy="899694"/>
          </a:xfrm>
          <a:prstGeom prst="rect">
            <a:avLst/>
          </a:prstGeom>
        </p:spPr>
        <p:txBody>
          <a:bodyPr vert="horz" lIns="68572" tIns="0" rIns="34286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700" b="1" kern="1200">
                <a:solidFill>
                  <a:schemeClr val="accent1">
                    <a:satMod val="150000"/>
                  </a:schemeClr>
                </a:solidFill>
                <a:effectLst/>
                <a:latin typeface="Calibri" pitchFamily="34" charset="0"/>
                <a:ea typeface="+mj-ea"/>
                <a:cs typeface="+mj-cs"/>
              </a:defRPr>
            </a:lvl1pPr>
            <a:extLst/>
          </a:lstStyle>
          <a:p>
            <a:r>
              <a:rPr lang="cs-CZ" sz="44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INFORMATIKA</a:t>
            </a:r>
            <a:endParaRPr lang="cs-CZ" sz="14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20" name="Obrázek 19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9617" y="-20538"/>
            <a:ext cx="4267175" cy="2090916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>
            <a:off x="4504192" y="627534"/>
            <a:ext cx="4644008" cy="4113208"/>
          </a:xfrm>
          <a:prstGeom prst="rect">
            <a:avLst/>
          </a:prstGeom>
          <a:solidFill>
            <a:srgbClr val="F8F8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Bef>
                <a:spcPts val="300"/>
              </a:spcBef>
            </a:pPr>
            <a:endParaRPr lang="cs-CZ" sz="1400" dirty="0">
              <a:solidFill>
                <a:schemeClr val="accent5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35496" y="699543"/>
            <a:ext cx="4326765" cy="3861260"/>
          </a:xfrm>
        </p:spPr>
        <p:txBody>
          <a:bodyPr>
            <a:normAutofit/>
          </a:bodyPr>
          <a:lstStyle/>
          <a:p>
            <a:pPr marL="215979" indent="-215979">
              <a:spcBef>
                <a:spcPts val="600"/>
              </a:spcBef>
            </a:pPr>
            <a:r>
              <a:rPr lang="cs-CZ" sz="1400" b="1" dirty="0" smtClean="0"/>
              <a:t>Ano, je. </a:t>
            </a:r>
            <a:r>
              <a:rPr lang="cs-CZ" sz="1400" dirty="0" smtClean="0"/>
              <a:t>Mobilní telefon je „zázrak“ moderní techniky, malý svými rozměry, velký svým významem.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Je mobilní telefon hardware, je to počítač?</a:t>
            </a:r>
            <a:endParaRPr lang="cs-CZ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28697-5D5B-4B66-874D-0DC76F0374D1}" type="slidenum">
              <a:rPr lang="cs-CZ" sz="1000" b="1">
                <a:solidFill>
                  <a:srgbClr val="99CCFF"/>
                </a:solidFill>
              </a:rPr>
              <a:pPr/>
              <a:t>9</a:t>
            </a:fld>
            <a:endParaRPr lang="cs-CZ" sz="1000" b="1" dirty="0">
              <a:solidFill>
                <a:srgbClr val="99CCFF"/>
              </a:solidFill>
            </a:endParaRPr>
          </a:p>
        </p:txBody>
      </p:sp>
      <p:cxnSp>
        <p:nvCxnSpPr>
          <p:cNvPr id="9" name="Přímá spojnice 8"/>
          <p:cNvCxnSpPr/>
          <p:nvPr/>
        </p:nvCxnSpPr>
        <p:spPr>
          <a:xfrm flipV="1">
            <a:off x="0" y="4737600"/>
            <a:ext cx="9144000" cy="0"/>
          </a:xfrm>
          <a:prstGeom prst="line">
            <a:avLst/>
          </a:prstGeom>
          <a:ln cmpd="sng">
            <a:solidFill>
              <a:srgbClr val="0070C0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ovéPole 10"/>
          <p:cNvSpPr txBox="1"/>
          <p:nvPr/>
        </p:nvSpPr>
        <p:spPr>
          <a:xfrm>
            <a:off x="197544" y="3789399"/>
            <a:ext cx="8766944" cy="738664"/>
          </a:xfrm>
          <a:prstGeom prst="rect">
            <a:avLst/>
          </a:prstGeom>
          <a:solidFill>
            <a:srgbClr val="FEF0E2"/>
          </a:solidFill>
          <a:ln w="12700">
            <a:solidFill>
              <a:srgbClr val="DD7008"/>
            </a:solidFill>
          </a:ln>
        </p:spPr>
        <p:txBody>
          <a:bodyPr wrap="square" rtlCol="0">
            <a:spAutoFit/>
          </a:bodyPr>
          <a:lstStyle>
            <a:defPPr>
              <a:defRPr lang="cs-CZ"/>
            </a:defPPr>
            <a:lvl1pPr>
              <a:spcBef>
                <a:spcPts val="450"/>
              </a:spcBef>
              <a:defRPr sz="1500"/>
            </a:lvl1pPr>
          </a:lstStyle>
          <a:p>
            <a:r>
              <a:rPr lang="cs-CZ" sz="1400" dirty="0" smtClean="0"/>
              <a:t>Navíc má v sobě </a:t>
            </a:r>
            <a:r>
              <a:rPr lang="cs-CZ" sz="1400" b="1" dirty="0" smtClean="0">
                <a:solidFill>
                  <a:srgbClr val="0070C0"/>
                </a:solidFill>
              </a:rPr>
              <a:t>vysílač a přijímač </a:t>
            </a:r>
            <a:r>
              <a:rPr lang="cs-CZ" sz="1400" dirty="0" smtClean="0"/>
              <a:t>bezdrátových sítí, </a:t>
            </a:r>
            <a:r>
              <a:rPr lang="cs-CZ" sz="1400" b="1" dirty="0" smtClean="0">
                <a:solidFill>
                  <a:srgbClr val="0070C0"/>
                </a:solidFill>
              </a:rPr>
              <a:t>mikrofon</a:t>
            </a:r>
            <a:r>
              <a:rPr lang="cs-CZ" sz="1400" dirty="0" smtClean="0"/>
              <a:t> pro snímání hlasu a </a:t>
            </a:r>
            <a:r>
              <a:rPr lang="cs-CZ" sz="1400" b="1" dirty="0" smtClean="0">
                <a:solidFill>
                  <a:srgbClr val="0070C0"/>
                </a:solidFill>
              </a:rPr>
              <a:t>reproduktor</a:t>
            </a:r>
            <a:r>
              <a:rPr lang="cs-CZ" sz="1400" dirty="0" smtClean="0"/>
              <a:t> (sluchátko) pro jeho přehrávání. Má také vestavěnou </a:t>
            </a:r>
            <a:r>
              <a:rPr lang="cs-CZ" sz="1400" b="1" dirty="0" smtClean="0">
                <a:solidFill>
                  <a:srgbClr val="0070C0"/>
                </a:solidFill>
              </a:rPr>
              <a:t>baterii</a:t>
            </a:r>
            <a:r>
              <a:rPr lang="cs-CZ" sz="1400" dirty="0" smtClean="0"/>
              <a:t>, může tedy pracovat bez připojení k napájení. Navíc má </a:t>
            </a:r>
            <a:r>
              <a:rPr lang="cs-CZ" sz="1400" b="1" dirty="0" smtClean="0">
                <a:solidFill>
                  <a:srgbClr val="0070C0"/>
                </a:solidFill>
              </a:rPr>
              <a:t>čip</a:t>
            </a:r>
            <a:r>
              <a:rPr lang="cs-CZ" sz="1400" dirty="0" smtClean="0"/>
              <a:t> pro příjem signálu z družic, může tedy vypočítat svoji polohu. Obsahuje také </a:t>
            </a:r>
            <a:r>
              <a:rPr lang="cs-CZ" sz="1400" b="1" dirty="0" smtClean="0">
                <a:solidFill>
                  <a:srgbClr val="0070C0"/>
                </a:solidFill>
              </a:rPr>
              <a:t>fotoaparáty </a:t>
            </a:r>
            <a:r>
              <a:rPr lang="cs-CZ" sz="1400" dirty="0" smtClean="0"/>
              <a:t>a další </a:t>
            </a:r>
            <a:r>
              <a:rPr lang="cs-CZ" sz="1400" b="1" dirty="0" smtClean="0">
                <a:solidFill>
                  <a:srgbClr val="0070C0"/>
                </a:solidFill>
              </a:rPr>
              <a:t>čidla </a:t>
            </a:r>
            <a:r>
              <a:rPr lang="cs-CZ" sz="1400" dirty="0" smtClean="0"/>
              <a:t>(zrychlení, náklonu…).</a:t>
            </a:r>
            <a:endParaRPr lang="cs-CZ" sz="1400" dirty="0"/>
          </a:p>
        </p:txBody>
      </p:sp>
      <p:sp>
        <p:nvSpPr>
          <p:cNvPr id="31" name="TextovéPole 30"/>
          <p:cNvSpPr txBox="1"/>
          <p:nvPr/>
        </p:nvSpPr>
        <p:spPr>
          <a:xfrm>
            <a:off x="7764790" y="2726332"/>
            <a:ext cx="12717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b="1" dirty="0" smtClean="0">
                <a:solidFill>
                  <a:schemeClr val="bg1"/>
                </a:solidFill>
              </a:rPr>
              <a:t>skříň počítače</a:t>
            </a:r>
            <a:endParaRPr lang="cs-CZ" sz="1400" b="1" dirty="0">
              <a:solidFill>
                <a:schemeClr val="bg1"/>
              </a:solidFill>
            </a:endParaRPr>
          </a:p>
        </p:txBody>
      </p:sp>
      <p:pic>
        <p:nvPicPr>
          <p:cNvPr id="23" name="Obrázek 2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187624" y="483518"/>
            <a:ext cx="2016224" cy="4032448"/>
          </a:xfrm>
          <a:prstGeom prst="rect">
            <a:avLst/>
          </a:prstGeom>
        </p:spPr>
      </p:pic>
      <p:sp>
        <p:nvSpPr>
          <p:cNvPr id="24" name="Zástupný symbol pro obsah 3"/>
          <p:cNvSpPr txBox="1">
            <a:spLocks/>
          </p:cNvSpPr>
          <p:nvPr/>
        </p:nvSpPr>
        <p:spPr>
          <a:xfrm>
            <a:off x="935596" y="1680368"/>
            <a:ext cx="2520280" cy="1539454"/>
          </a:xfrm>
          <a:prstGeom prst="rect">
            <a:avLst/>
          </a:prstGeom>
        </p:spPr>
        <p:txBody>
          <a:bodyPr vert="horz" lIns="54864" tIns="91440" rtlCol="0">
            <a:noAutofit/>
          </a:bodyPr>
          <a:lstStyle>
            <a:lvl1pPr marL="329150" indent="-240006" algn="l" rtl="0" eaLnBrk="1" latinLnBrk="0" hangingPunct="1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  <a:defRPr kumimoji="0" sz="1648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548582" indent="-20571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"/>
              <a:defRPr kumimoji="0" sz="15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747445" indent="-17143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/>
              <a:buChar char="▪"/>
              <a:defRPr kumimoji="0" sz="15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912019" indent="-137149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▪"/>
              <a:defRPr kumimoji="0" sz="15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069735" indent="-137149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 3"/>
              <a:buChar char=""/>
              <a:defRPr kumimoji="0" lang="en-US" sz="15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1220597" indent="-137149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71458" indent="-137149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3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22316" indent="-137149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3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73176" indent="-137149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348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 algn="ctr" defTabSz="914400">
              <a:spcBef>
                <a:spcPts val="900"/>
              </a:spcBef>
              <a:buFont typeface="Wingdings 2"/>
              <a:buNone/>
            </a:pPr>
            <a:r>
              <a:rPr lang="cs-CZ" sz="1500" dirty="0" smtClean="0"/>
              <a:t>Současný </a:t>
            </a:r>
            <a:r>
              <a:rPr lang="cs-CZ" sz="1500" b="1" dirty="0" smtClean="0"/>
              <a:t>chytrý telefon </a:t>
            </a:r>
            <a:r>
              <a:rPr lang="cs-CZ" sz="1500" dirty="0" smtClean="0"/>
              <a:t>je </a:t>
            </a:r>
            <a:r>
              <a:rPr lang="cs-CZ" sz="1500" b="1" dirty="0" smtClean="0"/>
              <a:t>kompletní počítač</a:t>
            </a:r>
            <a:r>
              <a:rPr lang="cs-CZ" sz="1500" dirty="0" smtClean="0"/>
              <a:t>, má tedy </a:t>
            </a:r>
            <a:r>
              <a:rPr lang="cs-CZ" sz="1500" b="1" dirty="0" smtClean="0">
                <a:solidFill>
                  <a:srgbClr val="0070C0"/>
                </a:solidFill>
              </a:rPr>
              <a:t>procesor</a:t>
            </a:r>
            <a:r>
              <a:rPr lang="cs-CZ" sz="1500" dirty="0" smtClean="0"/>
              <a:t>, </a:t>
            </a:r>
            <a:r>
              <a:rPr lang="cs-CZ" sz="1500" b="1" dirty="0" smtClean="0">
                <a:solidFill>
                  <a:srgbClr val="0070C0"/>
                </a:solidFill>
              </a:rPr>
              <a:t>operační paměť </a:t>
            </a:r>
            <a:r>
              <a:rPr lang="cs-CZ" sz="1500" dirty="0" smtClean="0"/>
              <a:t>a (SSD) </a:t>
            </a:r>
            <a:r>
              <a:rPr lang="cs-CZ" sz="1500" b="1" dirty="0" smtClean="0">
                <a:solidFill>
                  <a:srgbClr val="0070C0"/>
                </a:solidFill>
              </a:rPr>
              <a:t>disk</a:t>
            </a:r>
            <a:r>
              <a:rPr lang="cs-CZ" sz="1500" dirty="0" smtClean="0"/>
              <a:t> pro ukládání dat.</a:t>
            </a:r>
          </a:p>
          <a:p>
            <a:pPr marL="0" indent="0" algn="ctr" defTabSz="914400">
              <a:spcBef>
                <a:spcPts val="900"/>
              </a:spcBef>
              <a:buFont typeface="Wingdings 2"/>
              <a:buNone/>
            </a:pPr>
            <a:r>
              <a:rPr lang="cs-CZ" sz="1500" dirty="0" smtClean="0"/>
              <a:t>Přes </a:t>
            </a:r>
            <a:r>
              <a:rPr lang="cs-CZ" sz="1500" b="1" dirty="0" smtClean="0">
                <a:solidFill>
                  <a:srgbClr val="0070C0"/>
                </a:solidFill>
              </a:rPr>
              <a:t>bezdrátové sítě </a:t>
            </a:r>
            <a:r>
              <a:rPr lang="cs-CZ" sz="1500" dirty="0" smtClean="0"/>
              <a:t>je trvale </a:t>
            </a:r>
            <a:r>
              <a:rPr lang="cs-CZ" sz="1500" b="1" dirty="0" smtClean="0"/>
              <a:t>připojen k internetu</a:t>
            </a:r>
            <a:r>
              <a:rPr lang="cs-CZ" sz="1500" dirty="0" smtClean="0"/>
              <a:t>.</a:t>
            </a:r>
          </a:p>
        </p:txBody>
      </p:sp>
      <p:sp>
        <p:nvSpPr>
          <p:cNvPr id="27" name="TextovéPole 26"/>
          <p:cNvSpPr txBox="1"/>
          <p:nvPr/>
        </p:nvSpPr>
        <p:spPr>
          <a:xfrm>
            <a:off x="4689024" y="1466986"/>
            <a:ext cx="4249239" cy="960748"/>
          </a:xfrm>
          <a:prstGeom prst="rect">
            <a:avLst/>
          </a:prstGeom>
          <a:solidFill>
            <a:srgbClr val="85248F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cs-CZ"/>
            </a:defPPr>
            <a:lvl1pPr>
              <a:spcBef>
                <a:spcPts val="600"/>
              </a:spcBef>
              <a:defRPr sz="1500" b="1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cs-CZ" dirty="0" smtClean="0"/>
              <a:t>Mobilní telefon </a:t>
            </a:r>
            <a:r>
              <a:rPr lang="cs-CZ" b="0" dirty="0" smtClean="0"/>
              <a:t>je neuvěřitelně </a:t>
            </a:r>
            <a:r>
              <a:rPr lang="cs-CZ" dirty="0" smtClean="0"/>
              <a:t>složité počítačové zařízení</a:t>
            </a:r>
            <a:r>
              <a:rPr lang="cs-CZ" b="0" dirty="0" smtClean="0"/>
              <a:t>. Všechny jeho díly (</a:t>
            </a:r>
            <a:r>
              <a:rPr lang="cs-CZ" dirty="0" smtClean="0"/>
              <a:t>hardware</a:t>
            </a:r>
            <a:r>
              <a:rPr lang="cs-CZ" b="0" dirty="0" smtClean="0"/>
              <a:t>) jsou nesmírně </a:t>
            </a:r>
            <a:r>
              <a:rPr lang="cs-CZ" dirty="0" smtClean="0"/>
              <a:t>malé</a:t>
            </a:r>
            <a:r>
              <a:rPr lang="cs-CZ" b="0" dirty="0" smtClean="0"/>
              <a:t>, přitom velmi </a:t>
            </a:r>
            <a:r>
              <a:rPr lang="cs-CZ" dirty="0" smtClean="0"/>
              <a:t>výkonné</a:t>
            </a:r>
            <a:r>
              <a:rPr lang="cs-CZ" b="0" dirty="0" smtClean="0"/>
              <a:t>.</a:t>
            </a:r>
          </a:p>
        </p:txBody>
      </p:sp>
      <p:sp>
        <p:nvSpPr>
          <p:cNvPr id="12" name="TextovéPole 11"/>
          <p:cNvSpPr txBox="1"/>
          <p:nvPr/>
        </p:nvSpPr>
        <p:spPr>
          <a:xfrm>
            <a:off x="4689024" y="2787774"/>
            <a:ext cx="4249239" cy="731139"/>
          </a:xfrm>
          <a:prstGeom prst="rect">
            <a:avLst/>
          </a:prstGeom>
          <a:solidFill>
            <a:srgbClr val="85248F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cs-CZ"/>
            </a:defPPr>
            <a:lvl1pPr>
              <a:spcBef>
                <a:spcPts val="600"/>
              </a:spcBef>
              <a:defRPr sz="1500" b="1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cs-CZ" dirty="0" smtClean="0"/>
              <a:t>Telefonování  </a:t>
            </a:r>
            <a:r>
              <a:rPr lang="cs-CZ" b="0" dirty="0" smtClean="0"/>
              <a:t>je u chytrého mobilu vlastně doplňková (nepodstatná) funkce :-).</a:t>
            </a:r>
          </a:p>
        </p:txBody>
      </p:sp>
    </p:spTree>
    <p:extLst>
      <p:ext uri="{BB962C8B-B14F-4D97-AF65-F5344CB8AC3E}">
        <p14:creationId xmlns:p14="http://schemas.microsoft.com/office/powerpoint/2010/main" val="373614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 animBg="1"/>
      <p:bldP spid="24" grpId="0" uiExpand="1" build="p"/>
      <p:bldP spid="27" grpId="0" uiExpand="1" build="p" animBg="1"/>
      <p:bldP spid="12" grpId="0" uiExpand="1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17669" y="1278017"/>
            <a:ext cx="2139610" cy="1287110"/>
          </a:xfrm>
          <a:prstGeom prst="rect">
            <a:avLst/>
          </a:prstGeom>
        </p:spPr>
      </p:pic>
      <p:sp>
        <p:nvSpPr>
          <p:cNvPr id="8" name="Obdélník 7"/>
          <p:cNvSpPr/>
          <p:nvPr/>
        </p:nvSpPr>
        <p:spPr>
          <a:xfrm>
            <a:off x="4499992" y="627534"/>
            <a:ext cx="4644008" cy="4113208"/>
          </a:xfrm>
          <a:prstGeom prst="rect">
            <a:avLst/>
          </a:prstGeom>
          <a:solidFill>
            <a:srgbClr val="F8F8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Bef>
                <a:spcPts val="300"/>
              </a:spcBef>
            </a:pPr>
            <a:endParaRPr lang="cs-CZ" sz="1400" dirty="0">
              <a:solidFill>
                <a:schemeClr val="accent5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35497" y="699543"/>
            <a:ext cx="4341426" cy="1224135"/>
          </a:xfrm>
        </p:spPr>
        <p:txBody>
          <a:bodyPr>
            <a:normAutofit/>
          </a:bodyPr>
          <a:lstStyle/>
          <a:p>
            <a:pPr marL="215979" indent="-215979">
              <a:spcBef>
                <a:spcPts val="600"/>
              </a:spcBef>
            </a:pPr>
            <a:r>
              <a:rPr lang="cs-CZ" sz="1400" b="1" dirty="0" smtClean="0">
                <a:solidFill>
                  <a:srgbClr val="0070C0"/>
                </a:solidFill>
              </a:rPr>
              <a:t>Mozek</a:t>
            </a:r>
            <a:r>
              <a:rPr lang="cs-CZ" sz="1400" dirty="0" smtClean="0"/>
              <a:t>, který vykonává naše </a:t>
            </a:r>
            <a:r>
              <a:rPr lang="cs-CZ" sz="1400" b="1" dirty="0" smtClean="0">
                <a:solidFill>
                  <a:srgbClr val="0070C0"/>
                </a:solidFill>
              </a:rPr>
              <a:t>myšlenky</a:t>
            </a:r>
            <a:r>
              <a:rPr lang="cs-CZ" sz="1400" b="1" smtClean="0">
                <a:solidFill>
                  <a:srgbClr val="0070C0"/>
                </a:solidFill>
              </a:rPr>
              <a:t>, </a:t>
            </a:r>
            <a:r>
              <a:rPr lang="cs-CZ" sz="1400" smtClean="0"/>
              <a:t>si </a:t>
            </a:r>
            <a:r>
              <a:rPr lang="cs-CZ" sz="1400" dirty="0" smtClean="0"/>
              <a:t>můžeme představit jako „hardware“, jako jakýsi lidský procesor.</a:t>
            </a:r>
            <a:endParaRPr lang="cs-CZ" sz="1400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Mozek je „hardware“, myšlenky jsou…</a:t>
            </a:r>
            <a:endParaRPr lang="cs-CZ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28697-5D5B-4B66-874D-0DC76F0374D1}" type="slidenum">
              <a:rPr lang="cs-CZ" sz="1000" b="1">
                <a:solidFill>
                  <a:srgbClr val="99CCFF"/>
                </a:solidFill>
              </a:rPr>
              <a:pPr/>
              <a:t>10</a:t>
            </a:fld>
            <a:endParaRPr lang="cs-CZ" sz="1000" b="1" dirty="0">
              <a:solidFill>
                <a:srgbClr val="99CCFF"/>
              </a:solidFill>
            </a:endParaRPr>
          </a:p>
        </p:txBody>
      </p:sp>
      <p:cxnSp>
        <p:nvCxnSpPr>
          <p:cNvPr id="9" name="Přímá spojnice 8"/>
          <p:cNvCxnSpPr/>
          <p:nvPr/>
        </p:nvCxnSpPr>
        <p:spPr>
          <a:xfrm flipV="1">
            <a:off x="0" y="4737600"/>
            <a:ext cx="9144000" cy="0"/>
          </a:xfrm>
          <a:prstGeom prst="line">
            <a:avLst/>
          </a:prstGeom>
          <a:ln cmpd="sng">
            <a:solidFill>
              <a:srgbClr val="0070C0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Obrázek 6"/>
          <p:cNvPicPr>
            <a:picLocks noChangeAspect="1"/>
          </p:cNvPicPr>
          <p:nvPr/>
        </p:nvPicPr>
        <p:blipFill>
          <a:blip r:embed="rId4" cstate="screen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40152" y="1641269"/>
            <a:ext cx="2026552" cy="1722569"/>
          </a:xfrm>
          <a:prstGeom prst="rect">
            <a:avLst/>
          </a:prstGeom>
        </p:spPr>
      </p:pic>
      <p:pic>
        <p:nvPicPr>
          <p:cNvPr id="13" name="Obrázek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34576" y="1923678"/>
            <a:ext cx="1641680" cy="1577552"/>
          </a:xfrm>
          <a:prstGeom prst="rect">
            <a:avLst/>
          </a:prstGeom>
        </p:spPr>
      </p:pic>
      <p:pic>
        <p:nvPicPr>
          <p:cNvPr id="14" name="Obrázek 13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31937" y="2076207"/>
            <a:ext cx="1208999" cy="1208999"/>
          </a:xfrm>
          <a:prstGeom prst="rect">
            <a:avLst/>
          </a:prstGeom>
        </p:spPr>
      </p:pic>
      <p:pic>
        <p:nvPicPr>
          <p:cNvPr id="16" name="Obrázek 15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76256" y="2230597"/>
            <a:ext cx="2072668" cy="550553"/>
          </a:xfrm>
          <a:prstGeom prst="rect">
            <a:avLst/>
          </a:prstGeom>
        </p:spPr>
      </p:pic>
      <p:sp>
        <p:nvSpPr>
          <p:cNvPr id="18" name="Zástupný symbol pro obsah 1"/>
          <p:cNvSpPr txBox="1">
            <a:spLocks/>
          </p:cNvSpPr>
          <p:nvPr/>
        </p:nvSpPr>
        <p:spPr>
          <a:xfrm>
            <a:off x="35497" y="2715766"/>
            <a:ext cx="4341426" cy="1224135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lvl1pPr marL="215979" indent="-215979">
              <a:spcBef>
                <a:spcPts val="600"/>
              </a:spcBef>
              <a:buClr>
                <a:schemeClr val="accent1"/>
              </a:buClr>
              <a:buSzPct val="80000"/>
              <a:buFontTx/>
              <a:buBlip>
                <a:blip r:embed="rId8"/>
              </a:buBlip>
              <a:defRPr kumimoji="0" sz="1400" b="1">
                <a:solidFill>
                  <a:srgbClr val="0070C0"/>
                </a:solidFill>
                <a:latin typeface="Calibri" pitchFamily="34" charset="0"/>
              </a:defRPr>
            </a:lvl1pPr>
            <a:lvl2pPr marL="548582" indent="-205718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"/>
              <a:defRPr kumimoji="0" sz="1600">
                <a:solidFill>
                  <a:srgbClr val="0070C0"/>
                </a:solidFill>
                <a:latin typeface="Calibri" pitchFamily="34" charset="0"/>
              </a:defRPr>
            </a:lvl2pPr>
            <a:lvl3pPr marL="747445" indent="-171430">
              <a:spcBef>
                <a:spcPct val="20000"/>
              </a:spcBef>
              <a:buClr>
                <a:schemeClr val="accent3"/>
              </a:buClr>
              <a:buFont typeface="Arial"/>
              <a:buChar char="▪"/>
              <a:defRPr kumimoji="0" sz="1500">
                <a:latin typeface="Calibri" pitchFamily="34" charset="0"/>
              </a:defRPr>
            </a:lvl3pPr>
            <a:lvl4pPr marL="912019" indent="-137149">
              <a:spcBef>
                <a:spcPct val="20000"/>
              </a:spcBef>
              <a:buClr>
                <a:schemeClr val="accent4"/>
              </a:buClr>
              <a:buFont typeface="Arial"/>
              <a:buChar char="▪"/>
              <a:defRPr kumimoji="0" sz="1500">
                <a:latin typeface="Calibri" pitchFamily="34" charset="0"/>
              </a:defRPr>
            </a:lvl4pPr>
            <a:lvl5pPr marL="1069735" indent="-137149">
              <a:spcBef>
                <a:spcPct val="20000"/>
              </a:spcBef>
              <a:buClr>
                <a:schemeClr val="accent5"/>
              </a:buClr>
              <a:buFont typeface="Wingdings 3"/>
              <a:buChar char=""/>
              <a:defRPr kumimoji="0" lang="en-US" sz="1500">
                <a:latin typeface="Calibri" pitchFamily="34" charset="0"/>
              </a:defRPr>
            </a:lvl5pPr>
            <a:lvl6pPr marL="1220597" indent="-137149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1500"/>
            </a:lvl6pPr>
            <a:lvl7pPr marL="1371458" indent="-137149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348"/>
            </a:lvl7pPr>
            <a:lvl8pPr marL="1522316" indent="-137149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348"/>
            </a:lvl8pPr>
            <a:lvl9pPr marL="1673176" indent="-137149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348" baseline="0"/>
            </a:lvl9pPr>
            <a:extLst/>
          </a:lstStyle>
          <a:p>
            <a:r>
              <a:rPr lang="cs-CZ" b="0" dirty="0">
                <a:solidFill>
                  <a:schemeClr val="tx1"/>
                </a:solidFill>
              </a:rPr>
              <a:t>Co jsou potom naše </a:t>
            </a:r>
            <a:r>
              <a:rPr lang="cs-CZ" dirty="0">
                <a:solidFill>
                  <a:schemeClr val="tx1"/>
                </a:solidFill>
              </a:rPr>
              <a:t>myšlenky</a:t>
            </a:r>
            <a:r>
              <a:rPr lang="cs-CZ" b="0" dirty="0">
                <a:solidFill>
                  <a:schemeClr val="tx1"/>
                </a:solidFill>
              </a:rPr>
              <a:t>? </a:t>
            </a:r>
            <a:endParaRPr lang="cs-CZ" b="0" dirty="0" smtClean="0">
              <a:solidFill>
                <a:schemeClr val="tx1"/>
              </a:solidFill>
            </a:endParaRPr>
          </a:p>
          <a:p>
            <a:r>
              <a:rPr lang="cs-CZ" b="0" dirty="0" smtClean="0">
                <a:solidFill>
                  <a:schemeClr val="tx1"/>
                </a:solidFill>
              </a:rPr>
              <a:t>Jsou </a:t>
            </a:r>
            <a:r>
              <a:rPr lang="cs-CZ" b="0" dirty="0">
                <a:solidFill>
                  <a:schemeClr val="tx1"/>
                </a:solidFill>
              </a:rPr>
              <a:t>to </a:t>
            </a:r>
            <a:r>
              <a:rPr lang="cs-CZ" dirty="0">
                <a:solidFill>
                  <a:schemeClr val="tx1"/>
                </a:solidFill>
              </a:rPr>
              <a:t>postupy</a:t>
            </a:r>
            <a:r>
              <a:rPr lang="cs-CZ" b="0" dirty="0">
                <a:solidFill>
                  <a:schemeClr val="tx1"/>
                </a:solidFill>
              </a:rPr>
              <a:t>, které můžeme díky mozku promýšlet a realizovat. </a:t>
            </a:r>
          </a:p>
          <a:p>
            <a:endParaRPr lang="cs-CZ" dirty="0"/>
          </a:p>
        </p:txBody>
      </p:sp>
      <p:sp>
        <p:nvSpPr>
          <p:cNvPr id="23" name="Bublinový popisek ve tvaru obláčku 22"/>
          <p:cNvSpPr/>
          <p:nvPr/>
        </p:nvSpPr>
        <p:spPr>
          <a:xfrm>
            <a:off x="3203848" y="1268377"/>
            <a:ext cx="1259132" cy="439277"/>
          </a:xfrm>
          <a:prstGeom prst="cloudCallout">
            <a:avLst>
              <a:gd name="adj1" fmla="val -48983"/>
              <a:gd name="adj2" fmla="val 32474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5 + 8 = 13</a:t>
            </a:r>
            <a:endParaRPr lang="cs-CZ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42440" y="1886714"/>
            <a:ext cx="1594761" cy="2488091"/>
          </a:xfrm>
          <a:prstGeom prst="rect">
            <a:avLst/>
          </a:prstGeom>
        </p:spPr>
      </p:pic>
      <p:sp>
        <p:nvSpPr>
          <p:cNvPr id="11" name="TextovéPole 10"/>
          <p:cNvSpPr txBox="1"/>
          <p:nvPr/>
        </p:nvSpPr>
        <p:spPr>
          <a:xfrm>
            <a:off x="4571999" y="771550"/>
            <a:ext cx="4464497" cy="1018227"/>
          </a:xfrm>
          <a:prstGeom prst="rect">
            <a:avLst/>
          </a:prstGeom>
          <a:solidFill>
            <a:srgbClr val="FEF0E2"/>
          </a:solidFill>
          <a:ln w="12700">
            <a:solidFill>
              <a:srgbClr val="DD7008"/>
            </a:solidFill>
          </a:ln>
        </p:spPr>
        <p:txBody>
          <a:bodyPr wrap="square" rtlCol="0">
            <a:spAutoFit/>
          </a:bodyPr>
          <a:lstStyle>
            <a:defPPr>
              <a:defRPr lang="cs-CZ"/>
            </a:defPPr>
            <a:lvl1pPr>
              <a:spcBef>
                <a:spcPts val="450"/>
              </a:spcBef>
              <a:defRPr sz="1500"/>
            </a:lvl1pPr>
          </a:lstStyle>
          <a:p>
            <a:r>
              <a:rPr lang="pt-BR" sz="1400" b="1" dirty="0"/>
              <a:t>V počítačích se postupům říká </a:t>
            </a:r>
            <a:r>
              <a:rPr lang="pt-BR" sz="1400" b="1" dirty="0">
                <a:solidFill>
                  <a:srgbClr val="0070C0"/>
                </a:solidFill>
              </a:rPr>
              <a:t>algoritmy</a:t>
            </a:r>
            <a:r>
              <a:rPr lang="pt-BR" sz="1400" b="1" dirty="0" smtClean="0"/>
              <a:t>.</a:t>
            </a:r>
            <a:endParaRPr lang="cs-CZ" sz="1400" b="1" dirty="0" smtClean="0"/>
          </a:p>
          <a:p>
            <a:r>
              <a:rPr lang="cs-CZ" sz="1400" dirty="0" smtClean="0"/>
              <a:t>Provádí je tzv. </a:t>
            </a:r>
            <a:r>
              <a:rPr lang="cs-CZ" sz="1400" b="1" dirty="0" smtClean="0">
                <a:solidFill>
                  <a:srgbClr val="0070C0"/>
                </a:solidFill>
              </a:rPr>
              <a:t>programy</a:t>
            </a:r>
            <a:r>
              <a:rPr lang="cs-CZ" sz="1400" dirty="0" smtClean="0"/>
              <a:t>. Programům se říká také </a:t>
            </a:r>
            <a:r>
              <a:rPr lang="cs-CZ" sz="1400" b="1" dirty="0" smtClean="0">
                <a:solidFill>
                  <a:srgbClr val="0070C0"/>
                </a:solidFill>
              </a:rPr>
              <a:t>aplikace</a:t>
            </a:r>
            <a:r>
              <a:rPr lang="cs-CZ" sz="1400" dirty="0" smtClean="0"/>
              <a:t>, tedy můžeme říci, že </a:t>
            </a:r>
            <a:r>
              <a:rPr lang="cs-CZ" sz="1400" i="1" dirty="0" smtClean="0"/>
              <a:t>Kalkulačka je program,</a:t>
            </a:r>
            <a:r>
              <a:rPr lang="cs-CZ" sz="1400" dirty="0" smtClean="0"/>
              <a:t> nebo že </a:t>
            </a:r>
            <a:r>
              <a:rPr lang="cs-CZ" sz="1400" i="1" dirty="0" smtClean="0"/>
              <a:t>Kalkulačka je aplikace</a:t>
            </a:r>
            <a:r>
              <a:rPr lang="cs-CZ" sz="1400" dirty="0" smtClean="0"/>
              <a:t>, je to to samé. </a:t>
            </a:r>
            <a:endParaRPr lang="pt-BR" sz="1400" dirty="0"/>
          </a:p>
        </p:txBody>
      </p:sp>
      <p:sp>
        <p:nvSpPr>
          <p:cNvPr id="24" name="TextovéPole 23"/>
          <p:cNvSpPr txBox="1"/>
          <p:nvPr/>
        </p:nvSpPr>
        <p:spPr>
          <a:xfrm>
            <a:off x="4572000" y="3052072"/>
            <a:ext cx="1728192" cy="1018227"/>
          </a:xfrm>
          <a:prstGeom prst="rect">
            <a:avLst/>
          </a:prstGeom>
          <a:solidFill>
            <a:srgbClr val="FEF0E2"/>
          </a:solidFill>
          <a:ln w="12700">
            <a:solidFill>
              <a:srgbClr val="DD7008"/>
            </a:solidFill>
          </a:ln>
        </p:spPr>
        <p:txBody>
          <a:bodyPr wrap="square" rtlCol="0">
            <a:spAutoFit/>
          </a:bodyPr>
          <a:lstStyle/>
          <a:p>
            <a:pPr>
              <a:spcBef>
                <a:spcPts val="450"/>
              </a:spcBef>
            </a:pPr>
            <a:r>
              <a:rPr lang="cs-CZ" sz="1400" b="1" dirty="0" smtClean="0"/>
              <a:t>Počítačový </a:t>
            </a:r>
            <a:r>
              <a:rPr lang="cs-CZ" sz="1400" b="1" dirty="0" smtClean="0">
                <a:solidFill>
                  <a:srgbClr val="0070C0"/>
                </a:solidFill>
              </a:rPr>
              <a:t>hardware</a:t>
            </a:r>
            <a:r>
              <a:rPr lang="cs-CZ" sz="1400" dirty="0" smtClean="0"/>
              <a:t> představuje procesor s operační pamětí. </a:t>
            </a:r>
          </a:p>
          <a:p>
            <a:pPr>
              <a:spcBef>
                <a:spcPts val="450"/>
              </a:spcBef>
            </a:pPr>
            <a:r>
              <a:rPr lang="cs-CZ" sz="1400" dirty="0" smtClean="0"/>
              <a:t>To už víme.</a:t>
            </a:r>
          </a:p>
        </p:txBody>
      </p:sp>
    </p:spTree>
    <p:extLst>
      <p:ext uri="{BB962C8B-B14F-4D97-AF65-F5344CB8AC3E}">
        <p14:creationId xmlns:p14="http://schemas.microsoft.com/office/powerpoint/2010/main" val="1386826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3" grpId="0" animBg="1"/>
      <p:bldP spid="11" grpId="0" animBg="1"/>
      <p:bldP spid="24" grpId="0" uiExpan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>
            <a:off x="4499992" y="627534"/>
            <a:ext cx="4644008" cy="4113208"/>
          </a:xfrm>
          <a:prstGeom prst="rect">
            <a:avLst/>
          </a:prstGeom>
          <a:solidFill>
            <a:srgbClr val="F8F8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Bef>
                <a:spcPts val="300"/>
              </a:spcBef>
            </a:pPr>
            <a:endParaRPr lang="cs-CZ" sz="1400" dirty="0">
              <a:solidFill>
                <a:schemeClr val="accent5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35497" y="699543"/>
            <a:ext cx="4154352" cy="3861260"/>
          </a:xfrm>
        </p:spPr>
        <p:txBody>
          <a:bodyPr>
            <a:normAutofit/>
          </a:bodyPr>
          <a:lstStyle/>
          <a:p>
            <a:pPr marL="215979" indent="-215979">
              <a:spcBef>
                <a:spcPts val="600"/>
              </a:spcBef>
            </a:pPr>
            <a:r>
              <a:rPr lang="cs-CZ" sz="1400" b="1" dirty="0" smtClean="0">
                <a:solidFill>
                  <a:srgbClr val="0070C0"/>
                </a:solidFill>
              </a:rPr>
              <a:t>Počítačové programy (aplikace), </a:t>
            </a:r>
            <a:r>
              <a:rPr lang="cs-CZ" sz="1400" dirty="0" smtClean="0"/>
              <a:t>tedy postupy, které počítač (jeho procesor) vykonává</a:t>
            </a:r>
            <a:r>
              <a:rPr lang="cs-CZ" sz="1400" b="1" dirty="0" smtClean="0"/>
              <a:t>, </a:t>
            </a:r>
            <a:r>
              <a:rPr lang="cs-CZ" sz="1400" dirty="0" smtClean="0"/>
              <a:t>se označují anglickým slovem </a:t>
            </a:r>
            <a:r>
              <a:rPr lang="cs-CZ" sz="1400" b="1" dirty="0" smtClean="0">
                <a:solidFill>
                  <a:srgbClr val="0070C0"/>
                </a:solidFill>
              </a:rPr>
              <a:t>software</a:t>
            </a:r>
            <a:r>
              <a:rPr lang="cs-CZ" sz="1400" dirty="0" smtClean="0"/>
              <a:t> [</a:t>
            </a:r>
            <a:r>
              <a:rPr lang="cs-CZ" sz="1400" dirty="0" err="1" smtClean="0"/>
              <a:t>softvér</a:t>
            </a:r>
            <a:r>
              <a:rPr lang="cs-CZ" sz="1400" dirty="0" smtClean="0"/>
              <a:t>]. </a:t>
            </a:r>
          </a:p>
          <a:p>
            <a:pPr marL="435411" lvl="1" indent="-215979">
              <a:spcBef>
                <a:spcPts val="600"/>
              </a:spcBef>
            </a:pPr>
            <a:r>
              <a:rPr lang="cs-CZ" sz="1400" dirty="0" smtClean="0"/>
              <a:t>Soft = měkký.</a:t>
            </a:r>
          </a:p>
          <a:p>
            <a:pPr marL="435411" lvl="1" indent="-215979">
              <a:spcBef>
                <a:spcPts val="600"/>
              </a:spcBef>
            </a:pPr>
            <a:r>
              <a:rPr lang="cs-CZ" sz="1400" dirty="0" err="1" smtClean="0"/>
              <a:t>Ware</a:t>
            </a:r>
            <a:r>
              <a:rPr lang="cs-CZ" sz="1400" dirty="0" smtClean="0"/>
              <a:t> = zboží.</a:t>
            </a:r>
          </a:p>
          <a:p>
            <a:pPr marL="215979" indent="-215979">
              <a:spcBef>
                <a:spcPts val="600"/>
              </a:spcBef>
            </a:pPr>
            <a:r>
              <a:rPr lang="cs-CZ" sz="1400" b="1" dirty="0" smtClean="0">
                <a:solidFill>
                  <a:srgbClr val="0070C0"/>
                </a:solidFill>
              </a:rPr>
              <a:t>Software</a:t>
            </a:r>
            <a:r>
              <a:rPr lang="cs-CZ" sz="1400" b="1" dirty="0" smtClean="0"/>
              <a:t> jsou </a:t>
            </a:r>
            <a:r>
              <a:rPr lang="cs-CZ" sz="1400" b="1" dirty="0" smtClean="0">
                <a:solidFill>
                  <a:srgbClr val="0070C0"/>
                </a:solidFill>
              </a:rPr>
              <a:t>programy</a:t>
            </a:r>
            <a:r>
              <a:rPr lang="cs-CZ" sz="1400" b="1" dirty="0" smtClean="0"/>
              <a:t> (</a:t>
            </a:r>
            <a:r>
              <a:rPr lang="cs-CZ" sz="1400" b="1" dirty="0" smtClean="0">
                <a:solidFill>
                  <a:srgbClr val="0070C0"/>
                </a:solidFill>
              </a:rPr>
              <a:t>aplikace</a:t>
            </a:r>
            <a:r>
              <a:rPr lang="cs-CZ" sz="1400" b="1" dirty="0" smtClean="0"/>
              <a:t>), které na počítači nebo na mobilu (mobil je také počítač) využíváme.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Software</a:t>
            </a:r>
            <a:endParaRPr lang="cs-CZ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28697-5D5B-4B66-874D-0DC76F0374D1}" type="slidenum">
              <a:rPr lang="cs-CZ" sz="1000" b="1">
                <a:solidFill>
                  <a:srgbClr val="99CCFF"/>
                </a:solidFill>
              </a:rPr>
              <a:pPr/>
              <a:t>11</a:t>
            </a:fld>
            <a:endParaRPr lang="cs-CZ" sz="1000" b="1" dirty="0">
              <a:solidFill>
                <a:srgbClr val="99CCFF"/>
              </a:solidFill>
            </a:endParaRPr>
          </a:p>
        </p:txBody>
      </p:sp>
      <p:cxnSp>
        <p:nvCxnSpPr>
          <p:cNvPr id="9" name="Přímá spojnice 8"/>
          <p:cNvCxnSpPr/>
          <p:nvPr/>
        </p:nvCxnSpPr>
        <p:spPr>
          <a:xfrm flipV="1">
            <a:off x="0" y="4737600"/>
            <a:ext cx="9144000" cy="0"/>
          </a:xfrm>
          <a:prstGeom prst="line">
            <a:avLst/>
          </a:prstGeom>
          <a:ln cmpd="sng">
            <a:solidFill>
              <a:srgbClr val="0070C0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ovéPole 10"/>
          <p:cNvSpPr txBox="1"/>
          <p:nvPr/>
        </p:nvSpPr>
        <p:spPr>
          <a:xfrm>
            <a:off x="4571999" y="771550"/>
            <a:ext cx="4464497" cy="307777"/>
          </a:xfrm>
          <a:prstGeom prst="rect">
            <a:avLst/>
          </a:prstGeom>
          <a:solidFill>
            <a:srgbClr val="FEF0E2"/>
          </a:solidFill>
          <a:ln w="12700">
            <a:solidFill>
              <a:srgbClr val="DD7008"/>
            </a:solidFill>
          </a:ln>
        </p:spPr>
        <p:txBody>
          <a:bodyPr wrap="square" rtlCol="0">
            <a:spAutoFit/>
          </a:bodyPr>
          <a:lstStyle>
            <a:defPPr>
              <a:defRPr lang="cs-CZ"/>
            </a:defPPr>
            <a:lvl1pPr>
              <a:spcBef>
                <a:spcPts val="450"/>
              </a:spcBef>
              <a:defRPr sz="1500"/>
            </a:lvl1pPr>
          </a:lstStyle>
          <a:p>
            <a:r>
              <a:rPr lang="cs-CZ" sz="1400" dirty="0" smtClean="0"/>
              <a:t>Doslova tedy </a:t>
            </a:r>
            <a:r>
              <a:rPr lang="cs-CZ" sz="1400" b="1" dirty="0" smtClean="0"/>
              <a:t>software = měkké zboží.</a:t>
            </a:r>
            <a:endParaRPr lang="cs-CZ" sz="1400" dirty="0"/>
          </a:p>
        </p:txBody>
      </p:sp>
      <p:sp>
        <p:nvSpPr>
          <p:cNvPr id="31" name="TextovéPole 30"/>
          <p:cNvSpPr txBox="1"/>
          <p:nvPr/>
        </p:nvSpPr>
        <p:spPr>
          <a:xfrm>
            <a:off x="7764790" y="2726332"/>
            <a:ext cx="12717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b="1" dirty="0" smtClean="0">
                <a:solidFill>
                  <a:schemeClr val="bg1"/>
                </a:solidFill>
              </a:rPr>
              <a:t>skříň počítače</a:t>
            </a:r>
            <a:endParaRPr lang="cs-CZ" sz="1400" b="1" dirty="0">
              <a:solidFill>
                <a:schemeClr val="bg1"/>
              </a:solidFill>
            </a:endParaRPr>
          </a:p>
        </p:txBody>
      </p:sp>
      <p:pic>
        <p:nvPicPr>
          <p:cNvPr id="23" name="Obrázek 2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9707" y="1599655"/>
            <a:ext cx="4456790" cy="2183826"/>
          </a:xfrm>
          <a:prstGeom prst="rect">
            <a:avLst/>
          </a:prstGeom>
          <a:ln>
            <a:noFill/>
          </a:ln>
        </p:spPr>
      </p:pic>
      <p:sp>
        <p:nvSpPr>
          <p:cNvPr id="27" name="TextovéPole 26"/>
          <p:cNvSpPr txBox="1"/>
          <p:nvPr/>
        </p:nvSpPr>
        <p:spPr>
          <a:xfrm>
            <a:off x="5702160" y="2283718"/>
            <a:ext cx="127170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b="1" dirty="0" smtClean="0">
                <a:solidFill>
                  <a:schemeClr val="bg1"/>
                </a:solidFill>
              </a:rPr>
              <a:t>Na tomto počítači neběží žádný software</a:t>
            </a:r>
            <a:endParaRPr lang="cs-CZ" sz="1400" b="1" dirty="0">
              <a:solidFill>
                <a:schemeClr val="bg1"/>
              </a:solidFill>
            </a:endParaRPr>
          </a:p>
        </p:txBody>
      </p:sp>
      <p:pic>
        <p:nvPicPr>
          <p:cNvPr id="24" name="Obrázek 2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9708" y="1612060"/>
            <a:ext cx="4456788" cy="2183826"/>
          </a:xfrm>
          <a:prstGeom prst="rect">
            <a:avLst/>
          </a:prstGeom>
          <a:ln>
            <a:noFill/>
          </a:ln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4" y="3040772"/>
            <a:ext cx="4082344" cy="1595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6447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 animBg="1"/>
      <p:bldP spid="2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délník 15"/>
          <p:cNvSpPr/>
          <p:nvPr/>
        </p:nvSpPr>
        <p:spPr>
          <a:xfrm>
            <a:off x="4499992" y="627534"/>
            <a:ext cx="4644008" cy="4113208"/>
          </a:xfrm>
          <a:prstGeom prst="rect">
            <a:avLst/>
          </a:prstGeom>
          <a:solidFill>
            <a:srgbClr val="F8F8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Bef>
                <a:spcPts val="300"/>
              </a:spcBef>
            </a:pPr>
            <a:endParaRPr lang="cs-CZ" sz="1400" dirty="0">
              <a:solidFill>
                <a:schemeClr val="accent5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56431" y="1275606"/>
            <a:ext cx="3648017" cy="1859844"/>
          </a:xfrm>
          <a:prstGeom prst="rect">
            <a:avLst/>
          </a:prstGeom>
        </p:spPr>
      </p:pic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35497" y="699543"/>
            <a:ext cx="3888431" cy="3861260"/>
          </a:xfrm>
        </p:spPr>
        <p:txBody>
          <a:bodyPr>
            <a:normAutofit/>
          </a:bodyPr>
          <a:lstStyle/>
          <a:p>
            <a:pPr marL="215979" indent="-215979">
              <a:spcBef>
                <a:spcPts val="600"/>
              </a:spcBef>
            </a:pPr>
            <a:r>
              <a:rPr lang="cs-CZ" sz="1400" b="1" dirty="0" smtClean="0"/>
              <a:t>Program</a:t>
            </a:r>
            <a:r>
              <a:rPr lang="cs-CZ" sz="1400" dirty="0" smtClean="0"/>
              <a:t>, který umožňuje naši práci na počítači, se označuje jako takzvaný </a:t>
            </a:r>
            <a:r>
              <a:rPr lang="cs-CZ" sz="1400" b="1" dirty="0" smtClean="0">
                <a:solidFill>
                  <a:srgbClr val="0070C0"/>
                </a:solidFill>
              </a:rPr>
              <a:t>operační systém. </a:t>
            </a:r>
          </a:p>
          <a:p>
            <a:pPr marL="215979" indent="-215979">
              <a:spcBef>
                <a:spcPts val="600"/>
              </a:spcBef>
            </a:pPr>
            <a:r>
              <a:rPr lang="cs-CZ" sz="1400" b="1" dirty="0" smtClean="0">
                <a:solidFill>
                  <a:srgbClr val="0070C0"/>
                </a:solidFill>
              </a:rPr>
              <a:t>Operační systém </a:t>
            </a:r>
            <a:r>
              <a:rPr lang="cs-CZ" sz="1400" b="1" dirty="0" smtClean="0"/>
              <a:t>se stará o to, aby počítač vůbec fungoval.</a:t>
            </a:r>
          </a:p>
          <a:p>
            <a:pPr marL="215979" indent="-215979">
              <a:spcBef>
                <a:spcPts val="600"/>
              </a:spcBef>
            </a:pPr>
            <a:r>
              <a:rPr lang="cs-CZ" sz="1400" b="1" dirty="0" smtClean="0"/>
              <a:t>Zobrazuje</a:t>
            </a:r>
            <a:r>
              <a:rPr lang="cs-CZ" sz="1400" dirty="0" smtClean="0"/>
              <a:t> okna, ikony, </a:t>
            </a:r>
            <a:r>
              <a:rPr lang="cs-CZ" sz="1400" b="1" dirty="0" smtClean="0"/>
              <a:t>načítá</a:t>
            </a:r>
            <a:r>
              <a:rPr lang="cs-CZ" sz="1400" dirty="0" smtClean="0"/>
              <a:t> data do aplikací nebo je </a:t>
            </a:r>
            <a:r>
              <a:rPr lang="cs-CZ" sz="1400" b="1" dirty="0" smtClean="0"/>
              <a:t>ukládá</a:t>
            </a:r>
            <a:r>
              <a:rPr lang="cs-CZ" sz="1400" dirty="0" smtClean="0"/>
              <a:t> na disk, </a:t>
            </a:r>
            <a:r>
              <a:rPr lang="cs-CZ" sz="1400" b="1" dirty="0" smtClean="0"/>
              <a:t>umožňuje nám pracovat </a:t>
            </a:r>
            <a:r>
              <a:rPr lang="cs-CZ" sz="1400" dirty="0" smtClean="0"/>
              <a:t>se soubory…</a:t>
            </a:r>
          </a:p>
          <a:p>
            <a:pPr marL="215979" indent="-215979">
              <a:spcBef>
                <a:spcPts val="600"/>
              </a:spcBef>
            </a:pPr>
            <a:r>
              <a:rPr lang="cs-CZ" sz="1400" b="1" dirty="0"/>
              <a:t>Ovládání </a:t>
            </a:r>
            <a:r>
              <a:rPr lang="cs-CZ" sz="1400" b="1" dirty="0">
                <a:solidFill>
                  <a:srgbClr val="0070C0"/>
                </a:solidFill>
              </a:rPr>
              <a:t>počítače</a:t>
            </a:r>
            <a:r>
              <a:rPr lang="cs-CZ" sz="1400" b="1" dirty="0"/>
              <a:t> </a:t>
            </a:r>
            <a:r>
              <a:rPr lang="cs-CZ" sz="1400" dirty="0"/>
              <a:t>je poměrně jednoduché – stačí </a:t>
            </a:r>
            <a:r>
              <a:rPr lang="cs-CZ" sz="1400" b="1" dirty="0"/>
              <a:t>najít jeho vypínač a stisknout </a:t>
            </a:r>
            <a:r>
              <a:rPr lang="cs-CZ" sz="1400" b="1" dirty="0" smtClean="0"/>
              <a:t>ho </a:t>
            </a:r>
            <a:r>
              <a:rPr lang="cs-CZ" sz="1400" b="1" dirty="0" smtClean="0">
                <a:sym typeface="Wingdings" panose="05000000000000000000" pitchFamily="2" charset="2"/>
              </a:rPr>
              <a:t></a:t>
            </a:r>
            <a:r>
              <a:rPr lang="cs-CZ" sz="1400" dirty="0" smtClean="0"/>
              <a:t>.</a:t>
            </a:r>
            <a:endParaRPr lang="cs-CZ" sz="1400" dirty="0"/>
          </a:p>
          <a:p>
            <a:pPr marL="215979" indent="-215979">
              <a:spcBef>
                <a:spcPts val="600"/>
              </a:spcBef>
            </a:pPr>
            <a:r>
              <a:rPr lang="cs-CZ" sz="1400" dirty="0" smtClean="0"/>
              <a:t>Vše </a:t>
            </a:r>
            <a:r>
              <a:rPr lang="cs-CZ" sz="1400" dirty="0"/>
              <a:t>ostatní je už </a:t>
            </a:r>
            <a:r>
              <a:rPr lang="cs-CZ" sz="1400" b="1" dirty="0">
                <a:solidFill>
                  <a:srgbClr val="0070C0"/>
                </a:solidFill>
              </a:rPr>
              <a:t>ovládání operačního systému</a:t>
            </a:r>
            <a:r>
              <a:rPr lang="cs-CZ" sz="1400" dirty="0"/>
              <a:t>, který počítač oživuje.</a:t>
            </a:r>
          </a:p>
          <a:p>
            <a:pPr marL="215979" indent="-215979">
              <a:spcBef>
                <a:spcPts val="600"/>
              </a:spcBef>
            </a:pPr>
            <a:endParaRPr lang="cs-CZ" sz="1400" dirty="0" smtClean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Operační systém</a:t>
            </a:r>
            <a:endParaRPr lang="cs-CZ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28697-5D5B-4B66-874D-0DC76F0374D1}" type="slidenum">
              <a:rPr lang="cs-CZ" sz="1000" b="1">
                <a:solidFill>
                  <a:srgbClr val="99CCFF"/>
                </a:solidFill>
              </a:rPr>
              <a:pPr/>
              <a:t>12</a:t>
            </a:fld>
            <a:endParaRPr lang="cs-CZ" sz="1000" b="1" dirty="0">
              <a:solidFill>
                <a:srgbClr val="99CCFF"/>
              </a:solidFill>
            </a:endParaRPr>
          </a:p>
        </p:txBody>
      </p:sp>
      <p:cxnSp>
        <p:nvCxnSpPr>
          <p:cNvPr id="9" name="Přímá spojnice 8"/>
          <p:cNvCxnSpPr/>
          <p:nvPr/>
        </p:nvCxnSpPr>
        <p:spPr>
          <a:xfrm flipV="1">
            <a:off x="0" y="4737600"/>
            <a:ext cx="9144000" cy="0"/>
          </a:xfrm>
          <a:prstGeom prst="line">
            <a:avLst/>
          </a:prstGeom>
          <a:ln cmpd="sng">
            <a:solidFill>
              <a:srgbClr val="0070C0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ovéPole 9"/>
          <p:cNvSpPr txBox="1"/>
          <p:nvPr/>
        </p:nvSpPr>
        <p:spPr>
          <a:xfrm>
            <a:off x="5580112" y="1688490"/>
            <a:ext cx="23762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dirty="0" smtClean="0">
                <a:solidFill>
                  <a:schemeClr val="bg1">
                    <a:lumMod val="95000"/>
                  </a:schemeClr>
                </a:solidFill>
              </a:rPr>
              <a:t>Počítač je vypnutý, operační systém neběží.</a:t>
            </a:r>
            <a:endParaRPr lang="cs-CZ" sz="1400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14" name="Obrázek 1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88479" y="1347614"/>
            <a:ext cx="2808312" cy="152470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</p:pic>
      <p:sp>
        <p:nvSpPr>
          <p:cNvPr id="18" name="TextovéPole 17"/>
          <p:cNvSpPr txBox="1"/>
          <p:nvPr/>
        </p:nvSpPr>
        <p:spPr>
          <a:xfrm>
            <a:off x="4956431" y="3331729"/>
            <a:ext cx="3648017" cy="802784"/>
          </a:xfrm>
          <a:prstGeom prst="rect">
            <a:avLst/>
          </a:prstGeom>
          <a:solidFill>
            <a:srgbClr val="FEF0E2"/>
          </a:solidFill>
          <a:ln w="12700">
            <a:solidFill>
              <a:srgbClr val="DD7008"/>
            </a:solidFill>
          </a:ln>
        </p:spPr>
        <p:txBody>
          <a:bodyPr wrap="square" rtlCol="0">
            <a:spAutoFit/>
          </a:bodyPr>
          <a:lstStyle>
            <a:defPPr>
              <a:defRPr lang="cs-CZ"/>
            </a:defPPr>
            <a:lvl1pPr>
              <a:spcBef>
                <a:spcPts val="450"/>
              </a:spcBef>
              <a:defRPr sz="1500"/>
            </a:lvl1pPr>
          </a:lstStyle>
          <a:p>
            <a:r>
              <a:rPr lang="cs-CZ" sz="1400" dirty="0" smtClean="0"/>
              <a:t>Zapnutý počítač má </a:t>
            </a:r>
            <a:r>
              <a:rPr lang="cs-CZ" sz="1400" b="1" dirty="0" smtClean="0"/>
              <a:t>spuštěný</a:t>
            </a:r>
            <a:r>
              <a:rPr lang="cs-CZ" sz="1400" dirty="0" smtClean="0"/>
              <a:t> </a:t>
            </a:r>
            <a:r>
              <a:rPr lang="cs-CZ" sz="1400" b="1" dirty="0" smtClean="0">
                <a:solidFill>
                  <a:srgbClr val="0070C0"/>
                </a:solidFill>
              </a:rPr>
              <a:t>operační systém</a:t>
            </a:r>
            <a:r>
              <a:rPr lang="cs-CZ" sz="1400" dirty="0" smtClean="0"/>
              <a:t>, který počítač oživuje.</a:t>
            </a:r>
          </a:p>
          <a:p>
            <a:r>
              <a:rPr lang="cs-CZ" sz="1400" dirty="0" smtClean="0"/>
              <a:t>Nyní můžeme na počítači pracovat.</a:t>
            </a:r>
            <a:endParaRPr lang="cs-CZ" sz="1400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95892" y="3569166"/>
            <a:ext cx="4332092" cy="587340"/>
          </a:xfrm>
          <a:prstGeom prst="rect">
            <a:avLst/>
          </a:prstGeom>
          <a:solidFill>
            <a:srgbClr val="FEF0E2"/>
          </a:solidFill>
          <a:ln w="12700">
            <a:solidFill>
              <a:srgbClr val="DD7008"/>
            </a:solidFill>
          </a:ln>
        </p:spPr>
        <p:txBody>
          <a:bodyPr wrap="square" rtlCol="0">
            <a:spAutoFit/>
          </a:bodyPr>
          <a:lstStyle>
            <a:defPPr>
              <a:defRPr lang="cs-CZ"/>
            </a:defPPr>
            <a:lvl1pPr>
              <a:spcBef>
                <a:spcPts val="450"/>
              </a:spcBef>
              <a:defRPr sz="1500"/>
            </a:lvl1pPr>
          </a:lstStyle>
          <a:p>
            <a:r>
              <a:rPr lang="cs-CZ" sz="1400" dirty="0" smtClean="0"/>
              <a:t>Vzhledu </a:t>
            </a:r>
            <a:r>
              <a:rPr lang="cs-CZ" sz="1400" b="1" dirty="0" smtClean="0"/>
              <a:t>operačního systému </a:t>
            </a:r>
            <a:r>
              <a:rPr lang="cs-CZ" sz="1400" dirty="0" smtClean="0"/>
              <a:t>se říká </a:t>
            </a:r>
            <a:r>
              <a:rPr lang="cs-CZ" sz="1400" b="1" dirty="0" smtClean="0">
                <a:solidFill>
                  <a:srgbClr val="0070C0"/>
                </a:solidFill>
              </a:rPr>
              <a:t>uživatelské rozhraní. </a:t>
            </a:r>
          </a:p>
          <a:p>
            <a:r>
              <a:rPr lang="cs-CZ" sz="1400" b="1" dirty="0" smtClean="0">
                <a:solidFill>
                  <a:srgbClr val="0070C0"/>
                </a:solidFill>
              </a:rPr>
              <a:t>Uživatelské </a:t>
            </a:r>
            <a:r>
              <a:rPr lang="cs-CZ" sz="1400" b="1" dirty="0">
                <a:solidFill>
                  <a:srgbClr val="0070C0"/>
                </a:solidFill>
              </a:rPr>
              <a:t>rozhraní </a:t>
            </a:r>
            <a:r>
              <a:rPr lang="cs-CZ" sz="1400" dirty="0" smtClean="0"/>
              <a:t>musíme znát a umět s ním pracovat.</a:t>
            </a:r>
            <a:endParaRPr lang="cs-CZ" sz="1400" dirty="0"/>
          </a:p>
        </p:txBody>
      </p:sp>
      <p:cxnSp>
        <p:nvCxnSpPr>
          <p:cNvPr id="12" name="Pravoúhlá spojnice 11"/>
          <p:cNvCxnSpPr/>
          <p:nvPr/>
        </p:nvCxnSpPr>
        <p:spPr>
          <a:xfrm flipV="1">
            <a:off x="3984323" y="2106503"/>
            <a:ext cx="1811813" cy="1450728"/>
          </a:xfrm>
          <a:prstGeom prst="bentConnector3">
            <a:avLst>
              <a:gd name="adj1" fmla="val -748"/>
            </a:avLst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360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8" grpId="0" animBg="1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194082" y="726544"/>
            <a:ext cx="3945870" cy="3847349"/>
          </a:xfrm>
        </p:spPr>
        <p:txBody>
          <a:bodyPr>
            <a:normAutofit/>
          </a:bodyPr>
          <a:lstStyle/>
          <a:p>
            <a:pPr marL="215979" indent="-215979"/>
            <a:r>
              <a:rPr lang="cs-CZ" sz="1400" b="1" dirty="0"/>
              <a:t>Proč vypadají různé počítače různě?</a:t>
            </a:r>
            <a:endParaRPr lang="cs-CZ" sz="1400" b="1" dirty="0" smtClean="0"/>
          </a:p>
          <a:p>
            <a:pPr marL="215979" indent="-215979"/>
            <a:r>
              <a:rPr lang="cs-CZ" sz="1400" b="1" dirty="0" smtClean="0">
                <a:solidFill>
                  <a:srgbClr val="0070C0"/>
                </a:solidFill>
              </a:rPr>
              <a:t>Protože je oživují různé operační systémy</a:t>
            </a:r>
            <a:r>
              <a:rPr lang="cs-CZ" sz="1400" dirty="0" smtClean="0">
                <a:solidFill>
                  <a:srgbClr val="0070C0"/>
                </a:solidFill>
              </a:rPr>
              <a:t>.</a:t>
            </a:r>
          </a:p>
          <a:p>
            <a:pPr marL="215979" indent="-215979"/>
            <a:endParaRPr lang="cs-CZ" sz="1400" dirty="0" smtClean="0">
              <a:solidFill>
                <a:srgbClr val="0070C0"/>
              </a:solidFill>
            </a:endParaRPr>
          </a:p>
          <a:p>
            <a:pPr marL="215979" indent="-215979">
              <a:spcBef>
                <a:spcPts val="600"/>
              </a:spcBef>
            </a:pPr>
            <a:r>
              <a:rPr lang="cs-CZ" sz="1400" dirty="0" smtClean="0"/>
              <a:t>Většinu </a:t>
            </a:r>
            <a:r>
              <a:rPr lang="cs-CZ" sz="1400" dirty="0"/>
              <a:t>běžných počítačů </a:t>
            </a:r>
            <a:r>
              <a:rPr lang="cs-CZ" sz="1400" dirty="0" smtClean="0"/>
              <a:t>v naší části světa dnes </a:t>
            </a:r>
            <a:r>
              <a:rPr lang="cs-CZ" sz="1400" dirty="0"/>
              <a:t>oživují systémy </a:t>
            </a:r>
            <a:r>
              <a:rPr lang="cs-CZ" sz="1400" dirty="0" smtClean="0"/>
              <a:t>americké firmy </a:t>
            </a:r>
            <a:r>
              <a:rPr lang="cs-CZ" sz="1400" b="1" dirty="0"/>
              <a:t>Microsoft</a:t>
            </a:r>
            <a:r>
              <a:rPr lang="cs-CZ" sz="1400" dirty="0"/>
              <a:t> </a:t>
            </a:r>
            <a:r>
              <a:rPr lang="cs-CZ" sz="1400" dirty="0" smtClean="0"/>
              <a:t>s názvem </a:t>
            </a:r>
            <a:r>
              <a:rPr lang="cs-CZ" sz="1400" b="1" dirty="0" smtClean="0">
                <a:solidFill>
                  <a:srgbClr val="0070C0"/>
                </a:solidFill>
              </a:rPr>
              <a:t>Microsoft Windows 10</a:t>
            </a:r>
            <a:r>
              <a:rPr lang="cs-CZ" sz="1400" dirty="0" smtClean="0"/>
              <a:t>.</a:t>
            </a:r>
          </a:p>
          <a:p>
            <a:pPr marL="215979" indent="-215979">
              <a:spcBef>
                <a:spcPts val="600"/>
              </a:spcBef>
            </a:pPr>
            <a:r>
              <a:rPr lang="cs-CZ" sz="1400" dirty="0"/>
              <a:t>Na počítačích </a:t>
            </a:r>
            <a:r>
              <a:rPr lang="cs-CZ" sz="1400" b="1" dirty="0">
                <a:solidFill>
                  <a:srgbClr val="0070C0"/>
                </a:solidFill>
              </a:rPr>
              <a:t>Apple</a:t>
            </a:r>
            <a:r>
              <a:rPr lang="cs-CZ" sz="1400" dirty="0"/>
              <a:t> se používá operační systém </a:t>
            </a:r>
            <a:r>
              <a:rPr lang="cs-CZ" sz="1400" b="1" dirty="0" err="1">
                <a:solidFill>
                  <a:srgbClr val="0070C0"/>
                </a:solidFill>
              </a:rPr>
              <a:t>macOS</a:t>
            </a:r>
            <a:r>
              <a:rPr lang="cs-CZ" sz="1400" dirty="0"/>
              <a:t>. </a:t>
            </a:r>
            <a:endParaRPr lang="cs-CZ" sz="1400" dirty="0" smtClean="0"/>
          </a:p>
          <a:p>
            <a:pPr marL="215979" indent="-215979">
              <a:spcBef>
                <a:spcPts val="600"/>
              </a:spcBef>
            </a:pPr>
            <a:r>
              <a:rPr lang="cs-CZ" sz="1400" dirty="0" smtClean="0"/>
              <a:t>Na mobilních </a:t>
            </a:r>
            <a:r>
              <a:rPr lang="cs-CZ" sz="1400" dirty="0"/>
              <a:t>telefonech iPhone </a:t>
            </a:r>
            <a:r>
              <a:rPr lang="cs-CZ" sz="1400" dirty="0" smtClean="0"/>
              <a:t>a tabletech používá </a:t>
            </a:r>
            <a:r>
              <a:rPr lang="cs-CZ" sz="1400" dirty="0"/>
              <a:t>firma </a:t>
            </a:r>
            <a:r>
              <a:rPr lang="cs-CZ" sz="1400" dirty="0" smtClean="0"/>
              <a:t>Apple systém </a:t>
            </a:r>
            <a:r>
              <a:rPr lang="cs-CZ" sz="1400" b="1" dirty="0" err="1" smtClean="0">
                <a:solidFill>
                  <a:srgbClr val="0070C0"/>
                </a:solidFill>
              </a:rPr>
              <a:t>iOS</a:t>
            </a:r>
            <a:r>
              <a:rPr lang="cs-CZ" sz="1400" dirty="0" smtClean="0"/>
              <a:t>.</a:t>
            </a:r>
            <a:endParaRPr lang="cs-CZ" sz="1800" b="1" dirty="0">
              <a:solidFill>
                <a:srgbClr val="C00000"/>
              </a:solidFill>
            </a:endParaRPr>
          </a:p>
          <a:p>
            <a:pPr marL="215979" indent="-215979">
              <a:spcBef>
                <a:spcPts val="600"/>
              </a:spcBef>
            </a:pPr>
            <a:r>
              <a:rPr lang="cs-CZ" sz="1400" dirty="0"/>
              <a:t>Na mobilních </a:t>
            </a:r>
            <a:r>
              <a:rPr lang="cs-CZ" sz="1400" dirty="0" smtClean="0"/>
              <a:t>telefonech mnoha různých výrobců se využívá operační systém </a:t>
            </a:r>
            <a:r>
              <a:rPr lang="cs-CZ" sz="1400" b="1" dirty="0" smtClean="0">
                <a:solidFill>
                  <a:srgbClr val="0070C0"/>
                </a:solidFill>
              </a:rPr>
              <a:t>Google Android</a:t>
            </a:r>
            <a:r>
              <a:rPr lang="cs-CZ" sz="1400" dirty="0" smtClean="0"/>
              <a:t>.</a:t>
            </a:r>
            <a:endParaRPr lang="cs-CZ" sz="1400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Operačních systémů je více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28697-5D5B-4B66-874D-0DC76F0374D1}" type="slidenum">
              <a:rPr lang="cs-CZ" sz="1000" b="1">
                <a:solidFill>
                  <a:srgbClr val="99CCFF"/>
                </a:solidFill>
              </a:rPr>
              <a:pPr/>
              <a:t>13</a:t>
            </a:fld>
            <a:endParaRPr lang="cs-CZ" sz="1000" b="1" dirty="0">
              <a:solidFill>
                <a:srgbClr val="99CCFF"/>
              </a:solidFill>
            </a:endParaRPr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3968" y="267495"/>
            <a:ext cx="2736304" cy="1728830"/>
          </a:xfrm>
          <a:prstGeom prst="rect">
            <a:avLst/>
          </a:prstGeom>
        </p:spPr>
      </p:pic>
      <p:cxnSp>
        <p:nvCxnSpPr>
          <p:cNvPr id="11" name="Přímá spojnice 10"/>
          <p:cNvCxnSpPr/>
          <p:nvPr/>
        </p:nvCxnSpPr>
        <p:spPr>
          <a:xfrm flipV="1">
            <a:off x="0" y="4737600"/>
            <a:ext cx="9144000" cy="0"/>
          </a:xfrm>
          <a:prstGeom prst="line">
            <a:avLst/>
          </a:prstGeom>
          <a:ln cmpd="sng">
            <a:solidFill>
              <a:srgbClr val="0070C0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Obrázek 9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3968" y="2206062"/>
            <a:ext cx="2736304" cy="1877856"/>
          </a:xfrm>
          <a:prstGeom prst="rect">
            <a:avLst/>
          </a:prstGeom>
        </p:spPr>
      </p:pic>
      <p:pic>
        <p:nvPicPr>
          <p:cNvPr id="12" name="Picture 2" descr="iPad with Smart Keyboard.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08304" y="1275606"/>
            <a:ext cx="1595289" cy="1124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Obrázek 12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24328" y="2787774"/>
            <a:ext cx="1207443" cy="1448932"/>
          </a:xfrm>
          <a:prstGeom prst="rect">
            <a:avLst/>
          </a:prstGeom>
        </p:spPr>
      </p:pic>
      <p:sp>
        <p:nvSpPr>
          <p:cNvPr id="14" name="TextovéPole 13"/>
          <p:cNvSpPr txBox="1"/>
          <p:nvPr/>
        </p:nvSpPr>
        <p:spPr>
          <a:xfrm>
            <a:off x="5401734" y="147338"/>
            <a:ext cx="1872209" cy="307777"/>
          </a:xfrm>
          <a:prstGeom prst="rect">
            <a:avLst/>
          </a:prstGeom>
          <a:solidFill>
            <a:srgbClr val="FEF0E2"/>
          </a:solidFill>
          <a:ln w="12700">
            <a:solidFill>
              <a:srgbClr val="DD7008"/>
            </a:solidFill>
          </a:ln>
        </p:spPr>
        <p:txBody>
          <a:bodyPr wrap="square" rtlCol="0">
            <a:spAutoFit/>
          </a:bodyPr>
          <a:lstStyle>
            <a:defPPr>
              <a:defRPr lang="cs-CZ"/>
            </a:defPPr>
            <a:lvl1pPr>
              <a:spcBef>
                <a:spcPts val="450"/>
              </a:spcBef>
              <a:defRPr sz="1500"/>
            </a:lvl1pPr>
          </a:lstStyle>
          <a:p>
            <a:r>
              <a:rPr lang="cs-CZ" sz="1400" dirty="0" smtClean="0"/>
              <a:t>Microsoft Windows 10</a:t>
            </a:r>
            <a:endParaRPr lang="cs-CZ" sz="1400" dirty="0"/>
          </a:p>
        </p:txBody>
      </p:sp>
      <p:sp>
        <p:nvSpPr>
          <p:cNvPr id="15" name="TextovéPole 14"/>
          <p:cNvSpPr txBox="1"/>
          <p:nvPr/>
        </p:nvSpPr>
        <p:spPr>
          <a:xfrm>
            <a:off x="5473742" y="2355726"/>
            <a:ext cx="1258498" cy="307777"/>
          </a:xfrm>
          <a:prstGeom prst="rect">
            <a:avLst/>
          </a:prstGeom>
          <a:solidFill>
            <a:srgbClr val="FEF0E2"/>
          </a:solidFill>
          <a:ln w="12700">
            <a:solidFill>
              <a:srgbClr val="DD7008"/>
            </a:solidFill>
          </a:ln>
        </p:spPr>
        <p:txBody>
          <a:bodyPr wrap="square" rtlCol="0">
            <a:spAutoFit/>
          </a:bodyPr>
          <a:lstStyle>
            <a:defPPr>
              <a:defRPr lang="cs-CZ"/>
            </a:defPPr>
            <a:lvl1pPr>
              <a:spcBef>
                <a:spcPts val="450"/>
              </a:spcBef>
              <a:defRPr sz="1500"/>
            </a:lvl1pPr>
          </a:lstStyle>
          <a:p>
            <a:r>
              <a:rPr lang="cs-CZ" sz="1400" dirty="0" smtClean="0"/>
              <a:t>Apple </a:t>
            </a:r>
            <a:r>
              <a:rPr lang="cs-CZ" sz="1400" dirty="0" err="1" smtClean="0"/>
              <a:t>macOS</a:t>
            </a:r>
            <a:endParaRPr lang="cs-CZ" sz="1400" dirty="0"/>
          </a:p>
        </p:txBody>
      </p:sp>
      <p:sp>
        <p:nvSpPr>
          <p:cNvPr id="16" name="TextovéPole 15"/>
          <p:cNvSpPr txBox="1"/>
          <p:nvPr/>
        </p:nvSpPr>
        <p:spPr>
          <a:xfrm>
            <a:off x="7668344" y="1131590"/>
            <a:ext cx="1368152" cy="307777"/>
          </a:xfrm>
          <a:prstGeom prst="rect">
            <a:avLst/>
          </a:prstGeom>
          <a:solidFill>
            <a:srgbClr val="FEF0E2"/>
          </a:solidFill>
          <a:ln w="12700">
            <a:solidFill>
              <a:srgbClr val="DD7008"/>
            </a:solidFill>
          </a:ln>
        </p:spPr>
        <p:txBody>
          <a:bodyPr wrap="square" rtlCol="0">
            <a:spAutoFit/>
          </a:bodyPr>
          <a:lstStyle>
            <a:defPPr>
              <a:defRPr lang="cs-CZ"/>
            </a:defPPr>
            <a:lvl1pPr>
              <a:spcBef>
                <a:spcPts val="450"/>
              </a:spcBef>
              <a:defRPr sz="1500"/>
            </a:lvl1pPr>
          </a:lstStyle>
          <a:p>
            <a:r>
              <a:rPr lang="cs-CZ" sz="1400" dirty="0" smtClean="0"/>
              <a:t>Apple </a:t>
            </a:r>
            <a:r>
              <a:rPr lang="cs-CZ" sz="1400" dirty="0" err="1" smtClean="0"/>
              <a:t>iOS</a:t>
            </a:r>
            <a:endParaRPr lang="cs-CZ" sz="1400" dirty="0"/>
          </a:p>
        </p:txBody>
      </p:sp>
      <p:sp>
        <p:nvSpPr>
          <p:cNvPr id="17" name="TextovéPole 16"/>
          <p:cNvSpPr txBox="1"/>
          <p:nvPr/>
        </p:nvSpPr>
        <p:spPr>
          <a:xfrm>
            <a:off x="7668344" y="2633885"/>
            <a:ext cx="1368152" cy="307777"/>
          </a:xfrm>
          <a:prstGeom prst="rect">
            <a:avLst/>
          </a:prstGeom>
          <a:solidFill>
            <a:srgbClr val="FEF0E2"/>
          </a:solidFill>
          <a:ln w="12700">
            <a:solidFill>
              <a:srgbClr val="DD7008"/>
            </a:solidFill>
          </a:ln>
        </p:spPr>
        <p:txBody>
          <a:bodyPr wrap="square" rtlCol="0">
            <a:spAutoFit/>
          </a:bodyPr>
          <a:lstStyle>
            <a:defPPr>
              <a:defRPr lang="cs-CZ"/>
            </a:defPPr>
            <a:lvl1pPr>
              <a:spcBef>
                <a:spcPts val="450"/>
              </a:spcBef>
              <a:defRPr sz="1500"/>
            </a:lvl1pPr>
          </a:lstStyle>
          <a:p>
            <a:r>
              <a:rPr lang="cs-CZ" sz="1400" dirty="0" smtClean="0"/>
              <a:t>Google Android</a:t>
            </a:r>
            <a:endParaRPr lang="cs-CZ" sz="1400" dirty="0"/>
          </a:p>
        </p:txBody>
      </p:sp>
      <p:sp>
        <p:nvSpPr>
          <p:cNvPr id="18" name="TextovéPole 17"/>
          <p:cNvSpPr txBox="1"/>
          <p:nvPr/>
        </p:nvSpPr>
        <p:spPr>
          <a:xfrm>
            <a:off x="300985" y="3723878"/>
            <a:ext cx="3838967" cy="1018227"/>
          </a:xfrm>
          <a:prstGeom prst="rect">
            <a:avLst/>
          </a:prstGeom>
          <a:solidFill>
            <a:srgbClr val="FEF0E2"/>
          </a:solidFill>
          <a:ln w="12700">
            <a:solidFill>
              <a:srgbClr val="DD7008"/>
            </a:solidFill>
          </a:ln>
        </p:spPr>
        <p:txBody>
          <a:bodyPr wrap="square" rtlCol="0">
            <a:spAutoFit/>
          </a:bodyPr>
          <a:lstStyle>
            <a:defPPr>
              <a:defRPr lang="cs-CZ"/>
            </a:defPPr>
            <a:lvl1pPr>
              <a:spcBef>
                <a:spcPts val="450"/>
              </a:spcBef>
              <a:defRPr sz="1500"/>
            </a:lvl1pPr>
          </a:lstStyle>
          <a:p>
            <a:r>
              <a:rPr lang="cs-CZ" sz="1400" dirty="0" smtClean="0"/>
              <a:t>Všechny současné operační systémy </a:t>
            </a:r>
            <a:r>
              <a:rPr lang="cs-CZ" sz="1400" b="1" dirty="0" smtClean="0"/>
              <a:t>vypadají</a:t>
            </a:r>
            <a:r>
              <a:rPr lang="cs-CZ" sz="1400" dirty="0" smtClean="0"/>
              <a:t> </a:t>
            </a:r>
            <a:r>
              <a:rPr lang="cs-CZ" sz="1400" b="1" dirty="0" smtClean="0"/>
              <a:t>podobně</a:t>
            </a:r>
            <a:r>
              <a:rPr lang="cs-CZ" sz="1400" dirty="0" smtClean="0"/>
              <a:t> a také se s nimi </a:t>
            </a:r>
            <a:r>
              <a:rPr lang="cs-CZ" sz="1400" b="1" dirty="0" smtClean="0"/>
              <a:t>podobně pracuje</a:t>
            </a:r>
            <a:r>
              <a:rPr lang="cs-CZ" sz="1400" dirty="0" smtClean="0"/>
              <a:t>.</a:t>
            </a:r>
          </a:p>
          <a:p>
            <a:r>
              <a:rPr lang="cs-CZ" sz="1400" dirty="0" smtClean="0"/>
              <a:t>Ne však úplně stejně, proto práce na cizím počítači (s jiným operačním  systémem) může být </a:t>
            </a:r>
            <a:r>
              <a:rPr lang="cs-CZ" sz="1400" b="1" dirty="0" smtClean="0"/>
              <a:t>obtížná</a:t>
            </a:r>
            <a:r>
              <a:rPr lang="cs-CZ" sz="1400" dirty="0" smtClean="0"/>
              <a:t>.</a:t>
            </a:r>
            <a:endParaRPr lang="cs-CZ" sz="1400" dirty="0"/>
          </a:p>
        </p:txBody>
      </p:sp>
      <p:sp>
        <p:nvSpPr>
          <p:cNvPr id="19" name="TextovéPole 18"/>
          <p:cNvSpPr txBox="1"/>
          <p:nvPr/>
        </p:nvSpPr>
        <p:spPr>
          <a:xfrm>
            <a:off x="4294431" y="3992746"/>
            <a:ext cx="4437340" cy="523220"/>
          </a:xfrm>
          <a:prstGeom prst="rect">
            <a:avLst/>
          </a:prstGeom>
          <a:solidFill>
            <a:srgbClr val="FEF0E2"/>
          </a:solidFill>
          <a:ln w="12700">
            <a:solidFill>
              <a:srgbClr val="DD7008"/>
            </a:solidFill>
          </a:ln>
        </p:spPr>
        <p:txBody>
          <a:bodyPr wrap="square" rtlCol="0">
            <a:spAutoFit/>
          </a:bodyPr>
          <a:lstStyle>
            <a:defPPr>
              <a:defRPr lang="cs-CZ"/>
            </a:defPPr>
            <a:lvl1pPr>
              <a:spcBef>
                <a:spcPts val="450"/>
              </a:spcBef>
              <a:defRPr sz="1500"/>
            </a:lvl1pPr>
          </a:lstStyle>
          <a:p>
            <a:r>
              <a:rPr lang="cs-CZ" sz="1400" b="1" dirty="0" smtClean="0">
                <a:solidFill>
                  <a:srgbClr val="0070C0"/>
                </a:solidFill>
              </a:rPr>
              <a:t>Uživatelská </a:t>
            </a:r>
            <a:r>
              <a:rPr lang="cs-CZ" sz="1400" b="1" dirty="0">
                <a:solidFill>
                  <a:srgbClr val="0070C0"/>
                </a:solidFill>
              </a:rPr>
              <a:t>rozhraní </a:t>
            </a:r>
            <a:r>
              <a:rPr lang="cs-CZ" sz="1400" dirty="0" smtClean="0"/>
              <a:t>moderních operačních systémů jsou si podobná, nejsou však úplně stejná.</a:t>
            </a:r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1167552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>
            <a:off x="2987824" y="624392"/>
            <a:ext cx="6156176" cy="4113208"/>
          </a:xfrm>
          <a:prstGeom prst="rect">
            <a:avLst/>
          </a:prstGeom>
          <a:solidFill>
            <a:srgbClr val="F8F8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35496" y="699542"/>
            <a:ext cx="3384376" cy="3960440"/>
          </a:xfrm>
        </p:spPr>
        <p:txBody>
          <a:bodyPr>
            <a:normAutofit/>
          </a:bodyPr>
          <a:lstStyle/>
          <a:p>
            <a:pPr marL="215979" indent="-215979">
              <a:spcBef>
                <a:spcPts val="600"/>
              </a:spcBef>
            </a:pPr>
            <a:r>
              <a:rPr lang="cs-CZ" sz="1600" dirty="0" smtClean="0"/>
              <a:t>Tato lekce je </a:t>
            </a:r>
            <a:r>
              <a:rPr lang="cs-CZ" dirty="0"/>
              <a:t>součástí projektu</a:t>
            </a:r>
            <a:br>
              <a:rPr lang="cs-CZ" dirty="0"/>
            </a:br>
            <a:r>
              <a:rPr lang="cs-CZ" dirty="0">
                <a:hlinkClick r:id="rId3"/>
              </a:rPr>
              <a:t>https://opocitacich.cz</a:t>
            </a:r>
            <a:r>
              <a:rPr lang="cs-CZ" dirty="0" smtClean="0">
                <a:hlinkClick r:id="rId3"/>
              </a:rPr>
              <a:t>/</a:t>
            </a:r>
            <a:r>
              <a:rPr lang="cs-CZ" dirty="0" smtClean="0"/>
              <a:t> </a:t>
            </a:r>
            <a:r>
              <a:rPr lang="cs-CZ" sz="1600" dirty="0" smtClean="0"/>
              <a:t/>
            </a:r>
            <a:br>
              <a:rPr lang="cs-CZ" sz="1600" dirty="0" smtClean="0"/>
            </a:br>
            <a:endParaRPr lang="cs-CZ" sz="1600" b="1" dirty="0" smtClean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Digitální technologie</a:t>
            </a:r>
            <a:endParaRPr lang="cs-CZ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28697-5D5B-4B66-874D-0DC76F0374D1}" type="slidenum">
              <a:rPr lang="cs-CZ" sz="1000" b="1">
                <a:solidFill>
                  <a:srgbClr val="99CCFF"/>
                </a:solidFill>
              </a:rPr>
              <a:pPr/>
              <a:t>14</a:t>
            </a:fld>
            <a:endParaRPr lang="cs-CZ" sz="1000" b="1" dirty="0">
              <a:solidFill>
                <a:srgbClr val="99CCFF"/>
              </a:solidFill>
            </a:endParaRPr>
          </a:p>
        </p:txBody>
      </p:sp>
      <p:cxnSp>
        <p:nvCxnSpPr>
          <p:cNvPr id="9" name="Přímá spojnice 8"/>
          <p:cNvCxnSpPr/>
          <p:nvPr/>
        </p:nvCxnSpPr>
        <p:spPr>
          <a:xfrm flipV="1">
            <a:off x="0" y="4737600"/>
            <a:ext cx="9144000" cy="0"/>
          </a:xfrm>
          <a:prstGeom prst="line">
            <a:avLst/>
          </a:prstGeom>
          <a:ln cmpd="sng">
            <a:solidFill>
              <a:srgbClr val="0070C0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Obrázek 4">
            <a:hlinkClick r:id="rId3"/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03848" y="843558"/>
            <a:ext cx="5688632" cy="3263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0074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Zdroje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97544" y="843559"/>
            <a:ext cx="8838952" cy="3816424"/>
          </a:xfrm>
        </p:spPr>
        <p:txBody>
          <a:bodyPr>
            <a:normAutofit/>
          </a:bodyPr>
          <a:lstStyle/>
          <a:p>
            <a:pPr marL="346329" indent="-257175">
              <a:spcBef>
                <a:spcPts val="900"/>
              </a:spcBef>
              <a:buFont typeface="+mj-lt"/>
              <a:buAutoNum type="arabicPeriod"/>
            </a:pPr>
            <a:r>
              <a:rPr lang="cs-CZ" sz="1350" i="1" dirty="0" smtClean="0"/>
              <a:t>Pixabay.com</a:t>
            </a:r>
            <a:r>
              <a:rPr lang="cs-CZ" sz="1350" dirty="0"/>
              <a:t>. [online]. [cit. </a:t>
            </a:r>
            <a:r>
              <a:rPr lang="cs-CZ" sz="1350" dirty="0" smtClean="0"/>
              <a:t>2021-03-21]. </a:t>
            </a:r>
            <a:r>
              <a:rPr lang="cs-CZ" sz="1350" dirty="0"/>
              <a:t>Dostupný z URL: &lt; </a:t>
            </a:r>
            <a:r>
              <a:rPr lang="cs-CZ" sz="1350" dirty="0">
                <a:hlinkClick r:id="rId2"/>
              </a:rPr>
              <a:t>https://pixabay.com/</a:t>
            </a:r>
            <a:r>
              <a:rPr lang="cs-CZ" sz="1350" dirty="0"/>
              <a:t>&gt;. </a:t>
            </a:r>
            <a:endParaRPr lang="pl-PL" sz="1350" dirty="0" smtClean="0"/>
          </a:p>
          <a:p>
            <a:pPr marL="346329" indent="-257175">
              <a:spcBef>
                <a:spcPts val="900"/>
              </a:spcBef>
              <a:buFont typeface="+mj-lt"/>
              <a:buAutoNum type="arabicPeriod"/>
            </a:pPr>
            <a:r>
              <a:rPr lang="cs-CZ" sz="1350" i="1" dirty="0" err="1" smtClean="0"/>
              <a:t>OpenPhoto</a:t>
            </a:r>
            <a:r>
              <a:rPr lang="cs-CZ" sz="1350" i="1" dirty="0" smtClean="0"/>
              <a:t> </a:t>
            </a:r>
            <a:r>
              <a:rPr lang="cs-CZ" sz="1350" i="1" dirty="0" err="1"/>
              <a:t>Gallery</a:t>
            </a:r>
            <a:r>
              <a:rPr lang="cs-CZ" sz="1350" dirty="0"/>
              <a:t>. [online]. [cit. 2021-03-21]. Dostupný z URL: &lt; </a:t>
            </a:r>
            <a:r>
              <a:rPr lang="cs-CZ" sz="1350" dirty="0">
                <a:hlinkClick r:id="rId3"/>
              </a:rPr>
              <a:t>http://</a:t>
            </a:r>
            <a:r>
              <a:rPr lang="cs-CZ" sz="1350" dirty="0" smtClean="0">
                <a:hlinkClick r:id="rId3"/>
              </a:rPr>
              <a:t>openphoto.net/gallery/index.html</a:t>
            </a:r>
            <a:r>
              <a:rPr lang="cs-CZ" sz="1350" dirty="0" smtClean="0"/>
              <a:t>  &gt;.</a:t>
            </a:r>
          </a:p>
          <a:p>
            <a:pPr marL="346329" indent="-257175">
              <a:spcBef>
                <a:spcPts val="900"/>
              </a:spcBef>
              <a:buFont typeface="+mj-lt"/>
              <a:buAutoNum type="arabicPeriod"/>
            </a:pPr>
            <a:r>
              <a:rPr lang="cs-CZ" sz="1350" i="1" dirty="0" err="1" smtClean="0"/>
              <a:t>Wikimedia</a:t>
            </a:r>
            <a:r>
              <a:rPr lang="cs-CZ" sz="1350" i="1" dirty="0" smtClean="0"/>
              <a:t> </a:t>
            </a:r>
            <a:r>
              <a:rPr lang="cs-CZ" sz="1350" i="1" dirty="0" err="1" smtClean="0"/>
              <a:t>Commons</a:t>
            </a:r>
            <a:r>
              <a:rPr lang="cs-CZ" sz="1350" i="1" dirty="0" smtClean="0"/>
              <a:t> </a:t>
            </a:r>
            <a:r>
              <a:rPr lang="cs-CZ" sz="1350" dirty="0" smtClean="0"/>
              <a:t>[</a:t>
            </a:r>
            <a:r>
              <a:rPr lang="cs-CZ" sz="1350" dirty="0"/>
              <a:t>online</a:t>
            </a:r>
            <a:r>
              <a:rPr lang="cs-CZ" sz="1350" dirty="0" smtClean="0"/>
              <a:t>].</a:t>
            </a:r>
            <a:r>
              <a:rPr lang="cs-CZ" sz="1350" dirty="0"/>
              <a:t> [cit. </a:t>
            </a:r>
            <a:r>
              <a:rPr lang="cs-CZ" sz="1350" dirty="0" smtClean="0"/>
              <a:t>2021-03-21]. </a:t>
            </a:r>
            <a:r>
              <a:rPr lang="cs-CZ" sz="1350" dirty="0"/>
              <a:t>Dostupný z </a:t>
            </a:r>
            <a:r>
              <a:rPr lang="cs-CZ" sz="1350" dirty="0">
                <a:hlinkClick r:id="rId4"/>
              </a:rPr>
              <a:t>https://</a:t>
            </a:r>
            <a:r>
              <a:rPr lang="cs-CZ" sz="1350" dirty="0" smtClean="0">
                <a:hlinkClick r:id="rId4"/>
              </a:rPr>
              <a:t>commons.wikimedia.org/wiki/Main_Page</a:t>
            </a:r>
            <a:r>
              <a:rPr lang="cs-CZ" sz="1350" dirty="0" smtClean="0"/>
              <a:t> </a:t>
            </a:r>
          </a:p>
          <a:p>
            <a:pPr marL="346329" indent="-257175">
              <a:spcBef>
                <a:spcPts val="900"/>
              </a:spcBef>
              <a:buFont typeface="+mj-lt"/>
              <a:buAutoNum type="arabicPeriod"/>
            </a:pPr>
            <a:r>
              <a:rPr lang="cs-CZ" sz="1350" i="1" dirty="0"/>
              <a:t>Digitální technologie podle RVP INF 2021 </a:t>
            </a:r>
            <a:r>
              <a:rPr lang="cs-CZ" sz="1350" dirty="0"/>
              <a:t>[online]. Pacov: Ing. Pavel Roubal, 2021 [cit. 2021-03-21]. Dostupné z: </a:t>
            </a:r>
            <a:r>
              <a:rPr lang="cs-CZ" sz="1350" dirty="0">
                <a:hlinkClick r:id="rId5"/>
              </a:rPr>
              <a:t>https://opocitacich.cz</a:t>
            </a:r>
            <a:r>
              <a:rPr lang="cs-CZ" sz="1350" dirty="0" smtClean="0">
                <a:hlinkClick r:id="rId5"/>
              </a:rPr>
              <a:t>/</a:t>
            </a:r>
            <a:r>
              <a:rPr lang="cs-CZ" sz="1350" dirty="0" smtClean="0"/>
              <a:t> </a:t>
            </a:r>
          </a:p>
          <a:p>
            <a:pPr marL="346329" indent="-257175">
              <a:spcBef>
                <a:spcPts val="900"/>
              </a:spcBef>
              <a:buFont typeface="+mj-lt"/>
              <a:buAutoNum type="arabicPeriod"/>
            </a:pPr>
            <a:endParaRPr lang="cs-CZ" sz="1350" dirty="0"/>
          </a:p>
          <a:p>
            <a:pPr marL="346329" indent="-257175">
              <a:spcBef>
                <a:spcPts val="900"/>
              </a:spcBef>
              <a:buFont typeface="+mj-lt"/>
              <a:buAutoNum type="arabicPeriod"/>
            </a:pPr>
            <a:endParaRPr lang="cs-CZ" sz="1350" dirty="0"/>
          </a:p>
          <a:p>
            <a:endParaRPr lang="cs-CZ" sz="1350" dirty="0"/>
          </a:p>
          <a:p>
            <a:endParaRPr lang="cs-CZ" sz="1350" dirty="0"/>
          </a:p>
        </p:txBody>
      </p:sp>
    </p:spTree>
    <p:extLst>
      <p:ext uri="{BB962C8B-B14F-4D97-AF65-F5344CB8AC3E}">
        <p14:creationId xmlns:p14="http://schemas.microsoft.com/office/powerpoint/2010/main" val="2790348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03648" y="2859782"/>
            <a:ext cx="3112240" cy="1872208"/>
          </a:xfrm>
          <a:prstGeom prst="rect">
            <a:avLst/>
          </a:prstGeom>
        </p:spPr>
      </p:pic>
      <p:sp>
        <p:nvSpPr>
          <p:cNvPr id="8" name="Obdélník 7"/>
          <p:cNvSpPr/>
          <p:nvPr/>
        </p:nvSpPr>
        <p:spPr>
          <a:xfrm>
            <a:off x="4499992" y="624392"/>
            <a:ext cx="4644008" cy="4113208"/>
          </a:xfrm>
          <a:prstGeom prst="rect">
            <a:avLst/>
          </a:prstGeom>
          <a:solidFill>
            <a:srgbClr val="F8F8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Bef>
                <a:spcPts val="300"/>
              </a:spcBef>
            </a:pPr>
            <a:endParaRPr lang="cs-CZ" sz="1400" dirty="0">
              <a:solidFill>
                <a:schemeClr val="accent5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35496" y="699542"/>
            <a:ext cx="4392488" cy="3847349"/>
          </a:xfrm>
        </p:spPr>
        <p:txBody>
          <a:bodyPr>
            <a:normAutofit/>
          </a:bodyPr>
          <a:lstStyle/>
          <a:p>
            <a:pPr marL="215979" indent="-215979">
              <a:spcBef>
                <a:spcPts val="600"/>
              </a:spcBef>
            </a:pPr>
            <a:r>
              <a:rPr lang="cs-CZ" sz="1400" dirty="0" smtClean="0"/>
              <a:t>Počítač funguje trochu jako člověk. A jak člověk funguje, když chce vyřešit nějaký úkol? </a:t>
            </a:r>
          </a:p>
          <a:p>
            <a:pPr marL="435411" lvl="1" indent="-215979">
              <a:spcBef>
                <a:spcPts val="300"/>
              </a:spcBef>
            </a:pPr>
            <a:r>
              <a:rPr lang="cs-CZ" sz="1400" dirty="0" smtClean="0"/>
              <a:t>Člověk má svoji </a:t>
            </a:r>
            <a:r>
              <a:rPr lang="cs-CZ" sz="1400" b="1" dirty="0" smtClean="0"/>
              <a:t>hlavu</a:t>
            </a:r>
            <a:r>
              <a:rPr lang="cs-CZ" sz="1400" dirty="0" smtClean="0"/>
              <a:t> a v ní </a:t>
            </a:r>
            <a:r>
              <a:rPr lang="cs-CZ" sz="1400" b="1" dirty="0" smtClean="0">
                <a:solidFill>
                  <a:srgbClr val="C00000"/>
                </a:solidFill>
              </a:rPr>
              <a:t>mozek</a:t>
            </a:r>
            <a:r>
              <a:rPr lang="cs-CZ" sz="1400" dirty="0" smtClean="0"/>
              <a:t> – nástroj na </a:t>
            </a:r>
            <a:r>
              <a:rPr lang="cs-CZ" sz="1400" b="1" dirty="0" smtClean="0"/>
              <a:t>myšlení</a:t>
            </a:r>
            <a:r>
              <a:rPr lang="cs-CZ" sz="1400" dirty="0" smtClean="0"/>
              <a:t>.</a:t>
            </a:r>
          </a:p>
          <a:p>
            <a:pPr marL="435411" lvl="1" indent="-215979">
              <a:spcBef>
                <a:spcPts val="300"/>
              </a:spcBef>
            </a:pPr>
            <a:r>
              <a:rPr lang="cs-CZ" sz="1400" b="1" dirty="0" smtClean="0"/>
              <a:t>Díky mozku můžeme myslet</a:t>
            </a:r>
            <a:r>
              <a:rPr lang="cs-CZ" sz="1400" dirty="0" smtClean="0"/>
              <a:t>, tedy mít (zpracovávat) nějaké </a:t>
            </a:r>
            <a:r>
              <a:rPr lang="cs-CZ" sz="1400" b="1" dirty="0" smtClean="0">
                <a:solidFill>
                  <a:srgbClr val="C00000"/>
                </a:solidFill>
              </a:rPr>
              <a:t>myšlenky</a:t>
            </a:r>
            <a:r>
              <a:rPr lang="cs-CZ" sz="1400" dirty="0" smtClean="0"/>
              <a:t>.</a:t>
            </a:r>
          </a:p>
          <a:p>
            <a:pPr marL="435411" lvl="1" indent="-215979">
              <a:spcBef>
                <a:spcPts val="300"/>
              </a:spcBef>
            </a:pPr>
            <a:r>
              <a:rPr lang="cs-CZ" sz="1400" b="1" dirty="0" smtClean="0"/>
              <a:t>Mozek</a:t>
            </a:r>
            <a:r>
              <a:rPr lang="cs-CZ" sz="1400" dirty="0" smtClean="0"/>
              <a:t> jsou nesmírně složitě propojené </a:t>
            </a:r>
            <a:r>
              <a:rPr lang="cs-CZ" sz="1400" b="1" dirty="0" smtClean="0"/>
              <a:t>buňky</a:t>
            </a:r>
            <a:r>
              <a:rPr lang="cs-CZ" sz="1400" dirty="0" smtClean="0"/>
              <a:t>. </a:t>
            </a:r>
            <a:br>
              <a:rPr lang="cs-CZ" sz="1400" dirty="0" smtClean="0"/>
            </a:br>
            <a:r>
              <a:rPr lang="cs-CZ" sz="1400" dirty="0" smtClean="0"/>
              <a:t>Ty se dají změřit, zvážit, pozorovat.</a:t>
            </a:r>
          </a:p>
          <a:p>
            <a:pPr marL="435411" lvl="1" indent="-215979">
              <a:spcBef>
                <a:spcPts val="300"/>
              </a:spcBef>
            </a:pPr>
            <a:r>
              <a:rPr lang="cs-CZ" sz="1400" dirty="0" smtClean="0"/>
              <a:t>Díky činnosti těchto buněk můžeme mít </a:t>
            </a:r>
            <a:br>
              <a:rPr lang="cs-CZ" sz="1400" dirty="0" smtClean="0"/>
            </a:br>
            <a:r>
              <a:rPr lang="cs-CZ" sz="1400" b="1" dirty="0" smtClean="0"/>
              <a:t>myšlenky</a:t>
            </a:r>
            <a:r>
              <a:rPr lang="cs-CZ" sz="1400" dirty="0" smtClean="0"/>
              <a:t>. Ty se nedají zvážit, </a:t>
            </a:r>
            <a:br>
              <a:rPr lang="cs-CZ" sz="1400" dirty="0" smtClean="0"/>
            </a:br>
            <a:r>
              <a:rPr lang="cs-CZ" sz="1400" dirty="0" smtClean="0"/>
              <a:t>dají se však pozorovat, </a:t>
            </a:r>
            <a:br>
              <a:rPr lang="cs-CZ" sz="1400" dirty="0" smtClean="0"/>
            </a:br>
            <a:r>
              <a:rPr lang="cs-CZ" sz="1400" dirty="0" smtClean="0"/>
              <a:t>sledovat i někam zapisovat</a:t>
            </a:r>
            <a:br>
              <a:rPr lang="cs-CZ" sz="1400" dirty="0" smtClean="0"/>
            </a:br>
            <a:r>
              <a:rPr lang="cs-CZ" sz="1400" dirty="0" smtClean="0"/>
              <a:t>– </a:t>
            </a:r>
            <a:r>
              <a:rPr lang="cs-CZ" sz="1400" b="1" dirty="0" smtClean="0"/>
              <a:t>ukládat</a:t>
            </a:r>
            <a:r>
              <a:rPr lang="cs-CZ" sz="1400" dirty="0" smtClean="0"/>
              <a:t>.</a:t>
            </a:r>
            <a:endParaRPr lang="cs-CZ" sz="1400" dirty="0"/>
          </a:p>
          <a:p>
            <a:pPr marL="0" indent="0">
              <a:spcBef>
                <a:spcPts val="600"/>
              </a:spcBef>
              <a:buNone/>
            </a:pPr>
            <a:endParaRPr lang="cs-CZ" sz="1400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Jak funguje člověk</a:t>
            </a:r>
            <a:r>
              <a:rPr lang="cs-CZ" dirty="0"/>
              <a:t>? A jak počítač? </a:t>
            </a:r>
            <a:endParaRPr lang="cs-CZ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28697-5D5B-4B66-874D-0DC76F0374D1}" type="slidenum">
              <a:rPr lang="cs-CZ" sz="1000" b="1">
                <a:solidFill>
                  <a:srgbClr val="99CCFF"/>
                </a:solidFill>
              </a:rPr>
              <a:pPr/>
              <a:t>1</a:t>
            </a:fld>
            <a:endParaRPr lang="cs-CZ" sz="1000" b="1" dirty="0">
              <a:solidFill>
                <a:srgbClr val="99CCFF"/>
              </a:solidFill>
            </a:endParaRPr>
          </a:p>
        </p:txBody>
      </p:sp>
      <p:cxnSp>
        <p:nvCxnSpPr>
          <p:cNvPr id="9" name="Přímá spojnice 8"/>
          <p:cNvCxnSpPr/>
          <p:nvPr/>
        </p:nvCxnSpPr>
        <p:spPr>
          <a:xfrm flipV="1">
            <a:off x="0" y="4737600"/>
            <a:ext cx="9144000" cy="0"/>
          </a:xfrm>
          <a:prstGeom prst="line">
            <a:avLst/>
          </a:prstGeom>
          <a:ln cmpd="sng">
            <a:solidFill>
              <a:srgbClr val="0070C0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Bublinový popisek ve tvaru obláčku 4"/>
          <p:cNvSpPr/>
          <p:nvPr/>
        </p:nvSpPr>
        <p:spPr>
          <a:xfrm>
            <a:off x="3131840" y="2854172"/>
            <a:ext cx="1800200" cy="771592"/>
          </a:xfrm>
          <a:prstGeom prst="cloudCallout">
            <a:avLst>
              <a:gd name="adj1" fmla="val -48983"/>
              <a:gd name="adj2" fmla="val 32474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5 + 8 = 13</a:t>
            </a:r>
            <a:endParaRPr lang="cs-CZ" sz="1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4571999" y="771550"/>
            <a:ext cx="4464497" cy="738664"/>
          </a:xfrm>
          <a:prstGeom prst="rect">
            <a:avLst/>
          </a:prstGeom>
          <a:solidFill>
            <a:srgbClr val="FEF0E2"/>
          </a:solidFill>
          <a:ln w="12700">
            <a:solidFill>
              <a:srgbClr val="DD7008"/>
            </a:solidFill>
          </a:ln>
        </p:spPr>
        <p:txBody>
          <a:bodyPr wrap="square" rtlCol="0">
            <a:spAutoFit/>
          </a:bodyPr>
          <a:lstStyle>
            <a:defPPr>
              <a:defRPr lang="cs-CZ"/>
            </a:defPPr>
            <a:lvl1pPr>
              <a:spcBef>
                <a:spcPts val="450"/>
              </a:spcBef>
              <a:defRPr sz="1500"/>
            </a:lvl1pPr>
          </a:lstStyle>
          <a:p>
            <a:r>
              <a:rPr lang="cs-CZ" sz="1400" b="1" dirty="0"/>
              <a:t>Počítač</a:t>
            </a:r>
            <a:r>
              <a:rPr lang="cs-CZ" sz="1400" dirty="0"/>
              <a:t> funguje </a:t>
            </a:r>
            <a:r>
              <a:rPr lang="cs-CZ" sz="1400" b="1" dirty="0"/>
              <a:t>podobně</a:t>
            </a:r>
            <a:r>
              <a:rPr lang="cs-CZ" sz="1400" dirty="0"/>
              <a:t> jako člověk. </a:t>
            </a:r>
            <a:r>
              <a:rPr lang="cs-CZ" sz="1400" b="1" dirty="0"/>
              <a:t>Ne však stejně</a:t>
            </a:r>
            <a:r>
              <a:rPr lang="cs-CZ" sz="1400" dirty="0"/>
              <a:t>: nemá (lidský) mozek. Má </a:t>
            </a:r>
            <a:r>
              <a:rPr lang="cs-CZ" sz="1400" b="1" dirty="0"/>
              <a:t>počítačové díly</a:t>
            </a:r>
            <a:r>
              <a:rPr lang="cs-CZ" sz="1400" dirty="0"/>
              <a:t>, které umí </a:t>
            </a:r>
            <a:r>
              <a:rPr lang="cs-CZ" sz="1400" b="1" dirty="0"/>
              <a:t>počítat</a:t>
            </a:r>
            <a:r>
              <a:rPr lang="cs-CZ" sz="1400" dirty="0"/>
              <a:t>, </a:t>
            </a:r>
            <a:r>
              <a:rPr lang="cs-CZ" sz="1400" b="1" dirty="0"/>
              <a:t>vykonávat</a:t>
            </a:r>
            <a:r>
              <a:rPr lang="cs-CZ" sz="1400" dirty="0"/>
              <a:t> matematické </a:t>
            </a:r>
            <a:r>
              <a:rPr lang="cs-CZ" sz="1400" b="1" dirty="0" smtClean="0"/>
              <a:t>operace</a:t>
            </a:r>
            <a:r>
              <a:rPr lang="cs-CZ" sz="1400" dirty="0"/>
              <a:t>.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40152" y="2715766"/>
            <a:ext cx="2026552" cy="1722569"/>
          </a:xfrm>
          <a:prstGeom prst="rect">
            <a:avLst/>
          </a:prstGeom>
        </p:spPr>
      </p:pic>
      <p:sp>
        <p:nvSpPr>
          <p:cNvPr id="12" name="TextovéPole 11"/>
          <p:cNvSpPr txBox="1"/>
          <p:nvPr/>
        </p:nvSpPr>
        <p:spPr>
          <a:xfrm>
            <a:off x="4571999" y="1635646"/>
            <a:ext cx="4464497" cy="802784"/>
          </a:xfrm>
          <a:prstGeom prst="rect">
            <a:avLst/>
          </a:prstGeom>
          <a:solidFill>
            <a:srgbClr val="FEF0E2"/>
          </a:solidFill>
          <a:ln w="12700">
            <a:solidFill>
              <a:srgbClr val="DD7008"/>
            </a:solidFill>
          </a:ln>
        </p:spPr>
        <p:txBody>
          <a:bodyPr wrap="square" rtlCol="0">
            <a:spAutoFit/>
          </a:bodyPr>
          <a:lstStyle/>
          <a:p>
            <a:pPr>
              <a:spcBef>
                <a:spcPts val="450"/>
              </a:spcBef>
            </a:pPr>
            <a:r>
              <a:rPr lang="cs-CZ" sz="1400" dirty="0" smtClean="0"/>
              <a:t>Počítačové díly tvoří takzvané </a:t>
            </a:r>
            <a:r>
              <a:rPr lang="cs-CZ" sz="1400" b="1" dirty="0" smtClean="0">
                <a:solidFill>
                  <a:srgbClr val="0070C0"/>
                </a:solidFill>
              </a:rPr>
              <a:t>čipy</a:t>
            </a:r>
            <a:r>
              <a:rPr lang="cs-CZ" sz="1400" dirty="0" smtClean="0"/>
              <a:t>.</a:t>
            </a:r>
          </a:p>
          <a:p>
            <a:pPr>
              <a:spcBef>
                <a:spcPts val="450"/>
              </a:spcBef>
            </a:pPr>
            <a:r>
              <a:rPr lang="cs-CZ" sz="1400" b="1" dirty="0" smtClean="0">
                <a:solidFill>
                  <a:srgbClr val="0070C0"/>
                </a:solidFill>
              </a:rPr>
              <a:t>Čip</a:t>
            </a:r>
            <a:r>
              <a:rPr lang="cs-CZ" sz="1400" dirty="0" smtClean="0"/>
              <a:t> je malá součástka, která v sobě obsahuje milióny nesmírně drobných „buněk“, takzvaných </a:t>
            </a:r>
            <a:r>
              <a:rPr lang="cs-CZ" sz="1400" b="1" dirty="0" smtClean="0">
                <a:solidFill>
                  <a:srgbClr val="0070C0"/>
                </a:solidFill>
              </a:rPr>
              <a:t>tranzistorů</a:t>
            </a:r>
            <a:r>
              <a:rPr lang="cs-CZ" sz="1400" dirty="0" smtClean="0"/>
              <a:t>.</a:t>
            </a:r>
          </a:p>
        </p:txBody>
      </p:sp>
      <p:pic>
        <p:nvPicPr>
          <p:cNvPr id="13" name="Obrázek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34576" y="2578374"/>
            <a:ext cx="1641680" cy="1577552"/>
          </a:xfrm>
          <a:prstGeom prst="rect">
            <a:avLst/>
          </a:prstGeom>
        </p:spPr>
      </p:pic>
      <p:pic>
        <p:nvPicPr>
          <p:cNvPr id="14" name="Obrázek 13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31937" y="2730903"/>
            <a:ext cx="1208999" cy="1208999"/>
          </a:xfrm>
          <a:prstGeom prst="rect">
            <a:avLst/>
          </a:prstGeom>
        </p:spPr>
      </p:pic>
      <p:sp>
        <p:nvSpPr>
          <p:cNvPr id="15" name="TextovéPole 14"/>
          <p:cNvSpPr txBox="1"/>
          <p:nvPr/>
        </p:nvSpPr>
        <p:spPr>
          <a:xfrm>
            <a:off x="4572000" y="3886257"/>
            <a:ext cx="3168351" cy="738664"/>
          </a:xfrm>
          <a:prstGeom prst="rect">
            <a:avLst/>
          </a:prstGeom>
          <a:solidFill>
            <a:srgbClr val="FEF0E2"/>
          </a:solidFill>
          <a:ln w="12700">
            <a:solidFill>
              <a:srgbClr val="DD7008"/>
            </a:solidFill>
          </a:ln>
        </p:spPr>
        <p:txBody>
          <a:bodyPr wrap="square" rtlCol="0">
            <a:spAutoFit/>
          </a:bodyPr>
          <a:lstStyle/>
          <a:p>
            <a:pPr>
              <a:spcBef>
                <a:spcPts val="450"/>
              </a:spcBef>
            </a:pPr>
            <a:r>
              <a:rPr lang="cs-CZ" sz="1400" dirty="0" smtClean="0"/>
              <a:t>Čip, který se chová jako „mozek“ počítače, se jmenuje </a:t>
            </a:r>
            <a:r>
              <a:rPr lang="cs-CZ" sz="1400" b="1" dirty="0" smtClean="0">
                <a:solidFill>
                  <a:srgbClr val="0070C0"/>
                </a:solidFill>
              </a:rPr>
              <a:t>mikroprocesor</a:t>
            </a:r>
            <a:r>
              <a:rPr lang="cs-CZ" sz="1400" dirty="0" smtClean="0"/>
              <a:t>. (Často se označuje pouze jako </a:t>
            </a:r>
            <a:r>
              <a:rPr lang="cs-CZ" sz="1400" b="1" dirty="0" smtClean="0">
                <a:solidFill>
                  <a:srgbClr val="0070C0"/>
                </a:solidFill>
              </a:rPr>
              <a:t>procesor</a:t>
            </a:r>
            <a:r>
              <a:rPr lang="cs-CZ" sz="1400" dirty="0" smtClean="0"/>
              <a:t>.)</a:t>
            </a:r>
          </a:p>
        </p:txBody>
      </p:sp>
      <p:pic>
        <p:nvPicPr>
          <p:cNvPr id="16" name="Obrázek 15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76256" y="2885293"/>
            <a:ext cx="2072668" cy="550553"/>
          </a:xfrm>
          <a:prstGeom prst="rect">
            <a:avLst/>
          </a:prstGeom>
        </p:spPr>
      </p:pic>
      <p:sp>
        <p:nvSpPr>
          <p:cNvPr id="17" name="TextovéPole 16"/>
          <p:cNvSpPr txBox="1"/>
          <p:nvPr/>
        </p:nvSpPr>
        <p:spPr>
          <a:xfrm>
            <a:off x="7139464" y="3396768"/>
            <a:ext cx="1907704" cy="738664"/>
          </a:xfrm>
          <a:prstGeom prst="rect">
            <a:avLst/>
          </a:prstGeom>
          <a:solidFill>
            <a:srgbClr val="FEF0E2"/>
          </a:solidFill>
          <a:ln w="12700">
            <a:solidFill>
              <a:srgbClr val="DD7008"/>
            </a:solidFill>
          </a:ln>
        </p:spPr>
        <p:txBody>
          <a:bodyPr wrap="square" rtlCol="0">
            <a:spAutoFit/>
          </a:bodyPr>
          <a:lstStyle/>
          <a:p>
            <a:pPr>
              <a:spcBef>
                <a:spcPts val="450"/>
              </a:spcBef>
            </a:pPr>
            <a:r>
              <a:rPr lang="cs-CZ" sz="1400" dirty="0" smtClean="0"/>
              <a:t>Procesor pro svoji práci potřebuje dočasnou, tzv. </a:t>
            </a:r>
            <a:r>
              <a:rPr lang="cs-CZ" sz="1400" b="1" dirty="0" smtClean="0">
                <a:solidFill>
                  <a:srgbClr val="0070C0"/>
                </a:solidFill>
              </a:rPr>
              <a:t>operační paměť</a:t>
            </a:r>
            <a:r>
              <a:rPr lang="cs-CZ" sz="14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64208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11" grpId="0" animBg="1"/>
      <p:bldP spid="12" grpId="0" uiExpand="1" build="p" animBg="1"/>
      <p:bldP spid="15" grpId="0" uiExpand="1" build="p" animBg="1"/>
      <p:bldP spid="17" grpId="0" uiExpand="1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Obrázek 18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84301" y="341417"/>
            <a:ext cx="2819049" cy="3338559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82651" y="771550"/>
            <a:ext cx="1477211" cy="2148532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164103" y="1419622"/>
            <a:ext cx="1226866" cy="11078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6599" b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cs-CZ" sz="6599" b="1" dirty="0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endParaRPr lang="cs-CZ" sz="3600" b="1" dirty="0">
              <a:solidFill>
                <a:schemeClr val="accent5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1192129" y="1419623"/>
            <a:ext cx="646303" cy="11078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6599" b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+</a:t>
            </a:r>
            <a:endParaRPr lang="cs-CZ" sz="3600" b="1" dirty="0">
              <a:solidFill>
                <a:schemeClr val="accent5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1764036" y="1419623"/>
            <a:ext cx="1226866" cy="11078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6599" b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cs-CZ" sz="6599" b="1" dirty="0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</a:t>
            </a:r>
            <a:endParaRPr lang="cs-CZ" sz="3600" b="1" dirty="0">
              <a:solidFill>
                <a:schemeClr val="accent5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TextovéPole 16"/>
          <p:cNvSpPr txBox="1"/>
          <p:nvPr/>
        </p:nvSpPr>
        <p:spPr>
          <a:xfrm>
            <a:off x="2792067" y="1419624"/>
            <a:ext cx="646303" cy="11078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6599" b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</a:t>
            </a:r>
            <a:endParaRPr lang="cs-CZ" sz="3600" b="1" dirty="0">
              <a:solidFill>
                <a:schemeClr val="accent5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TextovéPole 17"/>
          <p:cNvSpPr txBox="1"/>
          <p:nvPr/>
        </p:nvSpPr>
        <p:spPr>
          <a:xfrm>
            <a:off x="3332673" y="1491631"/>
            <a:ext cx="1672978" cy="11078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6599" b="1" dirty="0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30</a:t>
            </a:r>
            <a:endParaRPr lang="cs-CZ" sz="3600" b="1" dirty="0">
              <a:solidFill>
                <a:schemeClr val="accent5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0" name="Obrázek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7892" y="792724"/>
            <a:ext cx="713872" cy="606789"/>
          </a:xfrm>
          <a:prstGeom prst="rect">
            <a:avLst/>
          </a:prstGeom>
        </p:spPr>
      </p:pic>
      <p:sp>
        <p:nvSpPr>
          <p:cNvPr id="21" name="Zástupný symbol pro obsah 3"/>
          <p:cNvSpPr txBox="1">
            <a:spLocks/>
          </p:cNvSpPr>
          <p:nvPr/>
        </p:nvSpPr>
        <p:spPr>
          <a:xfrm>
            <a:off x="468054" y="3723878"/>
            <a:ext cx="8207906" cy="614883"/>
          </a:xfrm>
          <a:prstGeom prst="rect">
            <a:avLst/>
          </a:prstGeom>
        </p:spPr>
        <p:txBody>
          <a:bodyPr vert="horz" lIns="41143" tIns="68572" rtlCol="0">
            <a:normAutofit/>
          </a:bodyPr>
          <a:lstStyle>
            <a:lvl1pPr indent="0" algn="ctr">
              <a:spcBef>
                <a:spcPts val="1200"/>
              </a:spcBef>
              <a:buClr>
                <a:schemeClr val="accent1"/>
              </a:buClr>
              <a:buSzPct val="80000"/>
              <a:buFont typeface="Wingdings 2"/>
              <a:buNone/>
              <a:defRPr kumimoji="0" sz="2400" b="1" i="1">
                <a:latin typeface="Calibri" pitchFamily="34" charset="0"/>
              </a:defRPr>
            </a:lvl1pPr>
            <a:lvl2pPr marL="731520" indent="-274320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"/>
              <a:defRPr kumimoji="0" sz="2000">
                <a:latin typeface="Calibri" pitchFamily="34" charset="0"/>
              </a:defRPr>
            </a:lvl2pPr>
            <a:lvl3pPr marL="996696" indent="-228600">
              <a:spcBef>
                <a:spcPct val="20000"/>
              </a:spcBef>
              <a:buClr>
                <a:schemeClr val="accent3"/>
              </a:buClr>
              <a:buFont typeface="Arial"/>
              <a:buChar char="▪"/>
              <a:defRPr kumimoji="0" sz="2000">
                <a:latin typeface="Calibri" pitchFamily="34" charset="0"/>
              </a:defRPr>
            </a:lvl3pPr>
            <a:lvl4pPr marL="1216152" indent="-182880">
              <a:spcBef>
                <a:spcPct val="20000"/>
              </a:spcBef>
              <a:buClr>
                <a:schemeClr val="accent4"/>
              </a:buClr>
              <a:buFont typeface="Arial"/>
              <a:buChar char="▪"/>
              <a:defRPr kumimoji="0" sz="2000">
                <a:latin typeface="Calibri" pitchFamily="34" charset="0"/>
              </a:defRPr>
            </a:lvl4pPr>
            <a:lvl5pPr marL="1426464" indent="-182880">
              <a:spcBef>
                <a:spcPct val="20000"/>
              </a:spcBef>
              <a:buClr>
                <a:schemeClr val="accent5"/>
              </a:buClr>
              <a:buFont typeface="Wingdings 3"/>
              <a:buChar char=""/>
              <a:defRPr kumimoji="0" lang="en-US" sz="2000">
                <a:latin typeface="Calibri" pitchFamily="34" charset="0"/>
              </a:defRPr>
            </a:lvl5pPr>
            <a:lvl6pPr marL="1627632" indent="-182880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2000"/>
            </a:lvl6pPr>
            <a:lvl7pPr marL="1828800" indent="-182880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/>
            </a:lvl7pPr>
            <a:lvl8pPr marL="2029968" indent="-18288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/>
            </a:lvl8pPr>
            <a:lvl9pPr marL="2231136" indent="-182880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baseline="0"/>
            </a:lvl9pPr>
            <a:extLst/>
          </a:lstStyle>
          <a:p>
            <a:r>
              <a:rPr lang="cs-CZ" sz="1600" b="0" i="0" dirty="0"/>
              <a:t>Pracuje tak, že neustále nesmírně rychle </a:t>
            </a:r>
            <a:r>
              <a:rPr lang="cs-CZ" sz="1600" i="0" dirty="0" smtClean="0">
                <a:solidFill>
                  <a:srgbClr val="0070C0"/>
                </a:solidFill>
              </a:rPr>
              <a:t>počítá</a:t>
            </a:r>
            <a:r>
              <a:rPr lang="cs-CZ" sz="1600" i="0" dirty="0"/>
              <a:t>.</a:t>
            </a:r>
            <a:endParaRPr lang="cs-CZ" sz="1600" b="0" i="0" dirty="0"/>
          </a:p>
        </p:txBody>
      </p:sp>
      <p:sp>
        <p:nvSpPr>
          <p:cNvPr id="16" name="Nadpis 2"/>
          <p:cNvSpPr>
            <a:spLocks noGrp="1"/>
          </p:cNvSpPr>
          <p:nvPr>
            <p:ph type="title"/>
          </p:nvPr>
        </p:nvSpPr>
        <p:spPr>
          <a:xfrm>
            <a:off x="198081" y="57464"/>
            <a:ext cx="8739674" cy="567170"/>
          </a:xfrm>
        </p:spPr>
        <p:txBody>
          <a:bodyPr>
            <a:normAutofit/>
          </a:bodyPr>
          <a:lstStyle/>
          <a:p>
            <a:r>
              <a:rPr lang="cs-CZ" dirty="0" smtClean="0"/>
              <a:t>Procesor</a:t>
            </a:r>
            <a:endParaRPr lang="cs-CZ" dirty="0"/>
          </a:p>
        </p:txBody>
      </p:sp>
      <p:sp>
        <p:nvSpPr>
          <p:cNvPr id="2" name="Obdélník 1"/>
          <p:cNvSpPr/>
          <p:nvPr/>
        </p:nvSpPr>
        <p:spPr>
          <a:xfrm>
            <a:off x="190047" y="2390519"/>
            <a:ext cx="4495079" cy="903331"/>
          </a:xfrm>
          <a:prstGeom prst="rect">
            <a:avLst/>
          </a:prstGeom>
          <a:solidFill>
            <a:srgbClr val="4070AA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215979">
              <a:spcBef>
                <a:spcPts val="1200"/>
              </a:spcBef>
            </a:pPr>
            <a:r>
              <a:rPr lang="cs-CZ" sz="1500" b="1" dirty="0">
                <a:solidFill>
                  <a:schemeClr val="lt1"/>
                </a:solidFill>
              </a:rPr>
              <a:t>Vše, co na počítači děláme </a:t>
            </a:r>
            <a:r>
              <a:rPr lang="cs-CZ" sz="1500" dirty="0">
                <a:solidFill>
                  <a:schemeClr val="lt1"/>
                </a:solidFill>
              </a:rPr>
              <a:t>(od zobrazení textu až po přehrávání videa), se dá </a:t>
            </a:r>
            <a:r>
              <a:rPr lang="cs-CZ" sz="1500" b="1" dirty="0">
                <a:solidFill>
                  <a:schemeClr val="lt1"/>
                </a:solidFill>
              </a:rPr>
              <a:t>převést na řadu výpočtů</a:t>
            </a:r>
            <a:r>
              <a:rPr lang="cs-CZ" sz="1500" dirty="0">
                <a:solidFill>
                  <a:schemeClr val="lt1"/>
                </a:solidFill>
              </a:rPr>
              <a:t>. </a:t>
            </a:r>
            <a:r>
              <a:rPr lang="cs-CZ" sz="1500" b="1" dirty="0">
                <a:solidFill>
                  <a:schemeClr val="bg1"/>
                </a:solidFill>
              </a:rPr>
              <a:t>Procesor</a:t>
            </a:r>
            <a:r>
              <a:rPr lang="cs-CZ" sz="1500" dirty="0">
                <a:solidFill>
                  <a:schemeClr val="lt1"/>
                </a:solidFill>
              </a:rPr>
              <a:t> jich vykoná </a:t>
            </a:r>
            <a:r>
              <a:rPr lang="cs-CZ" sz="1500" dirty="0" smtClean="0">
                <a:solidFill>
                  <a:schemeClr val="lt1"/>
                </a:solidFill>
              </a:rPr>
              <a:t>za sekundu</a:t>
            </a:r>
            <a:r>
              <a:rPr lang="cs-CZ" sz="1500" dirty="0" smtClean="0"/>
              <a:t> obrovské množství.</a:t>
            </a:r>
            <a:endParaRPr lang="cs-CZ" sz="1500" dirty="0">
              <a:solidFill>
                <a:schemeClr val="lt1"/>
              </a:solidFill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0" y="4371950"/>
            <a:ext cx="9142881" cy="33855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1600" dirty="0" smtClean="0"/>
              <a:t>Označení </a:t>
            </a:r>
            <a:r>
              <a:rPr lang="cs-CZ" sz="1600" b="1" dirty="0" smtClean="0">
                <a:solidFill>
                  <a:srgbClr val="C00000"/>
                </a:solidFill>
              </a:rPr>
              <a:t>počítač</a:t>
            </a:r>
            <a:r>
              <a:rPr lang="cs-CZ" sz="1600" dirty="0" smtClean="0"/>
              <a:t> je tedy správné, počítač opravdu „pouze“ (nesmírně rychle) </a:t>
            </a:r>
            <a:r>
              <a:rPr lang="cs-CZ" sz="1600" b="1" dirty="0" smtClean="0">
                <a:solidFill>
                  <a:srgbClr val="C00000"/>
                </a:solidFill>
              </a:rPr>
              <a:t>počítá</a:t>
            </a:r>
            <a:r>
              <a:rPr lang="cs-CZ" sz="1600" dirty="0" smtClean="0"/>
              <a:t>.</a:t>
            </a:r>
            <a:endParaRPr lang="cs-CZ" sz="1600" dirty="0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28697-5D5B-4B66-874D-0DC76F0374D1}" type="slidenum">
              <a:rPr lang="cs-CZ" smtClean="0"/>
              <a:pPr/>
              <a:t>2</a:t>
            </a:fld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684051" y="3435846"/>
            <a:ext cx="7775911" cy="390342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900"/>
              </a:spcBef>
              <a:buNone/>
            </a:pPr>
            <a:r>
              <a:rPr lang="cs-CZ" sz="1600" b="1" dirty="0">
                <a:solidFill>
                  <a:srgbClr val="0070C0"/>
                </a:solidFill>
              </a:rPr>
              <a:t>Procesor</a:t>
            </a:r>
            <a:r>
              <a:rPr lang="cs-CZ" sz="1600" dirty="0"/>
              <a:t> (také mikroprocesor) si můžeme představit jako „</a:t>
            </a:r>
            <a:r>
              <a:rPr lang="cs-CZ" sz="1600" b="1" dirty="0"/>
              <a:t>mozek</a:t>
            </a:r>
            <a:r>
              <a:rPr lang="cs-CZ" sz="1600" dirty="0"/>
              <a:t>“ počítače.</a:t>
            </a:r>
          </a:p>
          <a:p>
            <a:pPr marL="89144" indent="0">
              <a:buNone/>
            </a:pPr>
            <a:endParaRPr lang="cs-CZ" sz="1600" i="1" dirty="0"/>
          </a:p>
        </p:txBody>
      </p:sp>
      <p:cxnSp>
        <p:nvCxnSpPr>
          <p:cNvPr id="22" name="Přímá spojnice 21"/>
          <p:cNvCxnSpPr/>
          <p:nvPr/>
        </p:nvCxnSpPr>
        <p:spPr>
          <a:xfrm flipV="1">
            <a:off x="0" y="4737600"/>
            <a:ext cx="9144000" cy="0"/>
          </a:xfrm>
          <a:prstGeom prst="line">
            <a:avLst/>
          </a:prstGeom>
          <a:ln cmpd="sng">
            <a:solidFill>
              <a:srgbClr val="0070C0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992842" y="1119392"/>
            <a:ext cx="1459477" cy="1402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40955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3" grpId="0"/>
      <p:bldP spid="14" grpId="0"/>
      <p:bldP spid="17" grpId="0"/>
      <p:bldP spid="18" grpId="0"/>
      <p:bldP spid="21" grpId="0" uiExpand="1" build="p"/>
      <p:bldP spid="16" grpId="0"/>
      <p:bldP spid="2" grpId="0" animBg="1"/>
      <p:bldP spid="3" grpId="0" animBg="1"/>
      <p:bldP spid="4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Obrázek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512" y="1334402"/>
            <a:ext cx="4517957" cy="1119584"/>
          </a:xfrm>
          <a:prstGeom prst="rect">
            <a:avLst/>
          </a:prstGeom>
        </p:spPr>
      </p:pic>
      <p:pic>
        <p:nvPicPr>
          <p:cNvPr id="19" name="Obrázek 18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60656" y="402731"/>
            <a:ext cx="2868104" cy="3400554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164103" y="1275606"/>
            <a:ext cx="122686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60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cs-CZ" sz="60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endParaRPr lang="cs-CZ" sz="3200" b="1" dirty="0">
              <a:solidFill>
                <a:schemeClr val="accent5">
                  <a:lumMod val="20000"/>
                  <a:lumOff val="8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1192129" y="1275611"/>
            <a:ext cx="64630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60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+</a:t>
            </a:r>
            <a:endParaRPr lang="cs-CZ" sz="3200" b="1" dirty="0">
              <a:solidFill>
                <a:schemeClr val="accent5">
                  <a:lumMod val="20000"/>
                  <a:lumOff val="8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1764036" y="1340063"/>
            <a:ext cx="122686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60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cs-CZ" sz="60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</a:t>
            </a:r>
            <a:endParaRPr lang="cs-CZ" sz="3200" b="1" dirty="0">
              <a:solidFill>
                <a:schemeClr val="accent5">
                  <a:lumMod val="20000"/>
                  <a:lumOff val="8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TextovéPole 16"/>
          <p:cNvSpPr txBox="1"/>
          <p:nvPr/>
        </p:nvSpPr>
        <p:spPr>
          <a:xfrm>
            <a:off x="2792067" y="1275613"/>
            <a:ext cx="64630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60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</a:t>
            </a:r>
            <a:endParaRPr lang="cs-CZ" sz="3200" b="1" dirty="0">
              <a:solidFill>
                <a:schemeClr val="accent5">
                  <a:lumMod val="20000"/>
                  <a:lumOff val="8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TextovéPole 17"/>
          <p:cNvSpPr txBox="1"/>
          <p:nvPr/>
        </p:nvSpPr>
        <p:spPr>
          <a:xfrm>
            <a:off x="3377332" y="1275610"/>
            <a:ext cx="16267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60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30</a:t>
            </a:r>
            <a:endParaRPr lang="cs-CZ" sz="3200" b="1" dirty="0">
              <a:solidFill>
                <a:schemeClr val="accent5">
                  <a:lumMod val="20000"/>
                  <a:lumOff val="8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0" name="Obrázek 19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2193" y="789775"/>
            <a:ext cx="497399" cy="422787"/>
          </a:xfrm>
          <a:prstGeom prst="rect">
            <a:avLst/>
          </a:prstGeom>
        </p:spPr>
      </p:pic>
      <p:sp>
        <p:nvSpPr>
          <p:cNvPr id="21" name="Zástupný symbol pro obsah 3"/>
          <p:cNvSpPr txBox="1">
            <a:spLocks/>
          </p:cNvSpPr>
          <p:nvPr/>
        </p:nvSpPr>
        <p:spPr>
          <a:xfrm>
            <a:off x="468054" y="4011910"/>
            <a:ext cx="8207906" cy="372333"/>
          </a:xfrm>
          <a:prstGeom prst="rect">
            <a:avLst/>
          </a:prstGeom>
        </p:spPr>
        <p:txBody>
          <a:bodyPr vert="horz" lIns="41143" tIns="68572" rtlCol="0">
            <a:normAutofit/>
          </a:bodyPr>
          <a:lstStyle>
            <a:lvl1pPr indent="0" algn="ctr">
              <a:spcBef>
                <a:spcPts val="1200"/>
              </a:spcBef>
              <a:buClr>
                <a:schemeClr val="accent1"/>
              </a:buClr>
              <a:buSzPct val="80000"/>
              <a:buFont typeface="Wingdings 2"/>
              <a:buNone/>
              <a:defRPr kumimoji="0" sz="2400" b="1" i="1">
                <a:latin typeface="Calibri" pitchFamily="34" charset="0"/>
              </a:defRPr>
            </a:lvl1pPr>
            <a:lvl2pPr marL="731520" indent="-274320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"/>
              <a:defRPr kumimoji="0" sz="2000">
                <a:latin typeface="Calibri" pitchFamily="34" charset="0"/>
              </a:defRPr>
            </a:lvl2pPr>
            <a:lvl3pPr marL="996696" indent="-228600">
              <a:spcBef>
                <a:spcPct val="20000"/>
              </a:spcBef>
              <a:buClr>
                <a:schemeClr val="accent3"/>
              </a:buClr>
              <a:buFont typeface="Arial"/>
              <a:buChar char="▪"/>
              <a:defRPr kumimoji="0" sz="2000">
                <a:latin typeface="Calibri" pitchFamily="34" charset="0"/>
              </a:defRPr>
            </a:lvl3pPr>
            <a:lvl4pPr marL="1216152" indent="-182880">
              <a:spcBef>
                <a:spcPct val="20000"/>
              </a:spcBef>
              <a:buClr>
                <a:schemeClr val="accent4"/>
              </a:buClr>
              <a:buFont typeface="Arial"/>
              <a:buChar char="▪"/>
              <a:defRPr kumimoji="0" sz="2000">
                <a:latin typeface="Calibri" pitchFamily="34" charset="0"/>
              </a:defRPr>
            </a:lvl4pPr>
            <a:lvl5pPr marL="1426464" indent="-182880">
              <a:spcBef>
                <a:spcPct val="20000"/>
              </a:spcBef>
              <a:buClr>
                <a:schemeClr val="accent5"/>
              </a:buClr>
              <a:buFont typeface="Wingdings 3"/>
              <a:buChar char=""/>
              <a:defRPr kumimoji="0" lang="en-US" sz="2000">
                <a:latin typeface="Calibri" pitchFamily="34" charset="0"/>
              </a:defRPr>
            </a:lvl5pPr>
            <a:lvl6pPr marL="1627632" indent="-182880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2000"/>
            </a:lvl6pPr>
            <a:lvl7pPr marL="1828800" indent="-182880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/>
            </a:lvl7pPr>
            <a:lvl8pPr marL="2029968" indent="-18288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/>
            </a:lvl8pPr>
            <a:lvl9pPr marL="2231136" indent="-182880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baseline="0"/>
            </a:lvl9pPr>
            <a:extLst/>
          </a:lstStyle>
          <a:p>
            <a:endParaRPr lang="cs-CZ" sz="1600" b="0" i="0" dirty="0"/>
          </a:p>
        </p:txBody>
      </p:sp>
      <p:sp>
        <p:nvSpPr>
          <p:cNvPr id="16" name="Nadpis 2"/>
          <p:cNvSpPr>
            <a:spLocks noGrp="1"/>
          </p:cNvSpPr>
          <p:nvPr>
            <p:ph type="title"/>
          </p:nvPr>
        </p:nvSpPr>
        <p:spPr>
          <a:xfrm>
            <a:off x="198081" y="57464"/>
            <a:ext cx="8739674" cy="567170"/>
          </a:xfrm>
        </p:spPr>
        <p:txBody>
          <a:bodyPr>
            <a:normAutofit/>
          </a:bodyPr>
          <a:lstStyle/>
          <a:p>
            <a:r>
              <a:rPr lang="cs-CZ" dirty="0" smtClean="0"/>
              <a:t>Operační paměť</a:t>
            </a:r>
            <a:endParaRPr lang="cs-CZ" dirty="0"/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194524" y="1552888"/>
            <a:ext cx="1204413" cy="1157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ahnutá šipka dolů 2"/>
          <p:cNvSpPr/>
          <p:nvPr/>
        </p:nvSpPr>
        <p:spPr>
          <a:xfrm>
            <a:off x="2987824" y="305826"/>
            <a:ext cx="4246765" cy="1308909"/>
          </a:xfrm>
          <a:prstGeom prst="curvedDownArrow">
            <a:avLst>
              <a:gd name="adj1" fmla="val 25000"/>
              <a:gd name="adj2" fmla="val 71167"/>
              <a:gd name="adj3" fmla="val 4381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013">
              <a:solidFill>
                <a:schemeClr val="tx1"/>
              </a:solidFill>
            </a:endParaRPr>
          </a:p>
        </p:txBody>
      </p:sp>
      <p:sp>
        <p:nvSpPr>
          <p:cNvPr id="23" name="Zahnutá šipka dolů 22"/>
          <p:cNvSpPr/>
          <p:nvPr/>
        </p:nvSpPr>
        <p:spPr>
          <a:xfrm rot="10800000">
            <a:off x="3654088" y="2139700"/>
            <a:ext cx="3377929" cy="1255593"/>
          </a:xfrm>
          <a:prstGeom prst="curvedDownArrow">
            <a:avLst>
              <a:gd name="adj1" fmla="val 25000"/>
              <a:gd name="adj2" fmla="val 71167"/>
              <a:gd name="adj3" fmla="val 4300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013">
              <a:solidFill>
                <a:schemeClr val="tx1"/>
              </a:solidFill>
            </a:endParaRPr>
          </a:p>
        </p:txBody>
      </p:sp>
      <p:sp>
        <p:nvSpPr>
          <p:cNvPr id="26" name="TextovéPole 25"/>
          <p:cNvSpPr txBox="1"/>
          <p:nvPr/>
        </p:nvSpPr>
        <p:spPr>
          <a:xfrm>
            <a:off x="566" y="4408825"/>
            <a:ext cx="9142881" cy="3231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spcBef>
                <a:spcPts val="450"/>
              </a:spcBef>
            </a:pPr>
            <a:r>
              <a:rPr lang="cs-CZ" sz="1500" dirty="0"/>
              <a:t>Pojem </a:t>
            </a:r>
            <a:r>
              <a:rPr lang="cs-CZ" sz="1500" b="1" dirty="0">
                <a:solidFill>
                  <a:srgbClr val="C00000"/>
                </a:solidFill>
              </a:rPr>
              <a:t>paměť</a:t>
            </a:r>
            <a:r>
              <a:rPr lang="cs-CZ" sz="1500" dirty="0"/>
              <a:t> byl zvolen nešťastně, tato paměť si (po vypnutí napájení) </a:t>
            </a:r>
            <a:r>
              <a:rPr lang="cs-CZ" sz="1500" b="1" dirty="0"/>
              <a:t>nic nepamatuje</a:t>
            </a:r>
            <a:r>
              <a:rPr lang="cs-CZ" sz="1500" dirty="0"/>
              <a:t>…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28697-5D5B-4B66-874D-0DC76F0374D1}" type="slidenum">
              <a:rPr lang="cs-CZ" smtClean="0"/>
              <a:pPr/>
              <a:t>3</a:t>
            </a:fld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679962" y="3435846"/>
            <a:ext cx="7775911" cy="431994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900"/>
              </a:spcBef>
              <a:buNone/>
            </a:pPr>
            <a:r>
              <a:rPr lang="cs-CZ" sz="1500" b="1" dirty="0">
                <a:solidFill>
                  <a:srgbClr val="0070C0"/>
                </a:solidFill>
              </a:rPr>
              <a:t>Operační paměť </a:t>
            </a:r>
            <a:r>
              <a:rPr lang="cs-CZ" sz="1500" dirty="0"/>
              <a:t>je </a:t>
            </a:r>
            <a:r>
              <a:rPr lang="cs-CZ" sz="1500" b="1" dirty="0" smtClean="0">
                <a:solidFill>
                  <a:srgbClr val="0070C0"/>
                </a:solidFill>
              </a:rPr>
              <a:t>čip</a:t>
            </a:r>
            <a:r>
              <a:rPr lang="cs-CZ" sz="1500" b="1" dirty="0" smtClean="0"/>
              <a:t>, </a:t>
            </a:r>
            <a:r>
              <a:rPr lang="cs-CZ" sz="1500" dirty="0" smtClean="0"/>
              <a:t>ve kterém má procesor to, s </a:t>
            </a:r>
            <a:r>
              <a:rPr lang="cs-CZ" sz="1500" b="1" dirty="0" smtClean="0">
                <a:solidFill>
                  <a:srgbClr val="0070C0"/>
                </a:solidFill>
              </a:rPr>
              <a:t>čím právě pracuje</a:t>
            </a:r>
            <a:r>
              <a:rPr lang="cs-CZ" sz="1500" dirty="0" smtClean="0"/>
              <a:t>.</a:t>
            </a:r>
            <a:endParaRPr lang="cs-CZ" sz="1500" dirty="0"/>
          </a:p>
        </p:txBody>
      </p:sp>
      <p:cxnSp>
        <p:nvCxnSpPr>
          <p:cNvPr id="27" name="Přímá spojnice 26"/>
          <p:cNvCxnSpPr/>
          <p:nvPr/>
        </p:nvCxnSpPr>
        <p:spPr>
          <a:xfrm flipV="1">
            <a:off x="0" y="4731990"/>
            <a:ext cx="9144000" cy="0"/>
          </a:xfrm>
          <a:prstGeom prst="line">
            <a:avLst/>
          </a:prstGeom>
          <a:ln cmpd="sng">
            <a:solidFill>
              <a:srgbClr val="0070C0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ovéPole 27"/>
          <p:cNvSpPr txBox="1"/>
          <p:nvPr/>
        </p:nvSpPr>
        <p:spPr>
          <a:xfrm>
            <a:off x="220938" y="3792820"/>
            <a:ext cx="8716818" cy="523220"/>
          </a:xfrm>
          <a:prstGeom prst="rect">
            <a:avLst/>
          </a:prstGeom>
          <a:solidFill>
            <a:srgbClr val="FEF0E2"/>
          </a:solidFill>
          <a:ln w="12700">
            <a:solidFill>
              <a:srgbClr val="DD7008"/>
            </a:solidFill>
          </a:ln>
        </p:spPr>
        <p:txBody>
          <a:bodyPr wrap="square" rtlCol="0">
            <a:spAutoFit/>
          </a:bodyPr>
          <a:lstStyle>
            <a:defPPr>
              <a:defRPr lang="cs-CZ"/>
            </a:defPPr>
            <a:lvl1pPr>
              <a:spcBef>
                <a:spcPts val="450"/>
              </a:spcBef>
              <a:defRPr sz="1400"/>
            </a:lvl1pPr>
          </a:lstStyle>
          <a:p>
            <a:r>
              <a:rPr lang="cs-CZ" dirty="0" smtClean="0"/>
              <a:t>Náš mozek funguje podobě: musí si (chvilku) pamatovat čísla, se kterými má počítat (14 a 16). Potom se zamyslí a provede výpočet. Výsledek (číslo 30) si musí opět (chvilku) pamatovat, než ho někam (do sešitu) zapíšeme (uložíme).</a:t>
            </a:r>
            <a:endParaRPr lang="cs-CZ" dirty="0"/>
          </a:p>
        </p:txBody>
      </p:sp>
      <p:sp>
        <p:nvSpPr>
          <p:cNvPr id="2" name="Obdélník 1"/>
          <p:cNvSpPr/>
          <p:nvPr/>
        </p:nvSpPr>
        <p:spPr>
          <a:xfrm>
            <a:off x="220938" y="2427734"/>
            <a:ext cx="3847006" cy="784830"/>
          </a:xfrm>
          <a:prstGeom prst="rect">
            <a:avLst/>
          </a:prstGeom>
          <a:solidFill>
            <a:srgbClr val="4070AA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215979">
              <a:spcBef>
                <a:spcPts val="1200"/>
              </a:spcBef>
            </a:pPr>
            <a:r>
              <a:rPr lang="cs-CZ" sz="1500" b="1" dirty="0"/>
              <a:t>Operační paměť </a:t>
            </a:r>
            <a:r>
              <a:rPr lang="cs-CZ" sz="1500" dirty="0"/>
              <a:t>nic nevykonává, slouží jako místo, ze kterého procesor čte, co má </a:t>
            </a:r>
            <a:r>
              <a:rPr lang="cs-CZ" sz="1500" dirty="0" smtClean="0"/>
              <a:t>udělat </a:t>
            </a:r>
            <a:r>
              <a:rPr lang="cs-CZ" sz="1500" dirty="0"/>
              <a:t>a kam dává výsledky svých výpočtů.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60602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3" grpId="0"/>
      <p:bldP spid="14" grpId="0"/>
      <p:bldP spid="17" grpId="0"/>
      <p:bldP spid="18" grpId="0"/>
      <p:bldP spid="21" grpId="0" uiExpand="1" build="p"/>
      <p:bldP spid="16" grpId="0"/>
      <p:bldP spid="3" grpId="0" animBg="1"/>
      <p:bldP spid="23" grpId="0" animBg="1"/>
      <p:bldP spid="26" grpId="0" animBg="1"/>
      <p:bldP spid="4" grpId="0" uiExpand="1" build="p"/>
      <p:bldP spid="28" grpId="0" animBg="1"/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194082" y="726545"/>
            <a:ext cx="8589898" cy="431994"/>
          </a:xfrm>
        </p:spPr>
        <p:txBody>
          <a:bodyPr>
            <a:normAutofit/>
          </a:bodyPr>
          <a:lstStyle/>
          <a:p>
            <a:pPr marL="215979" indent="-215979"/>
            <a:r>
              <a:rPr lang="cs-CZ" sz="1600" dirty="0"/>
              <a:t>Všechny operace v počítači vykonává </a:t>
            </a:r>
            <a:r>
              <a:rPr lang="cs-CZ" sz="1600" b="1" dirty="0">
                <a:solidFill>
                  <a:srgbClr val="0070C0"/>
                </a:solidFill>
              </a:rPr>
              <a:t>(mikro)procesor </a:t>
            </a:r>
            <a:r>
              <a:rPr lang="cs-CZ" sz="1600" dirty="0"/>
              <a:t>počítače v jeho </a:t>
            </a:r>
            <a:r>
              <a:rPr lang="cs-CZ" sz="1600" b="1" dirty="0">
                <a:solidFill>
                  <a:srgbClr val="0070C0"/>
                </a:solidFill>
              </a:rPr>
              <a:t>operační paměti</a:t>
            </a:r>
            <a:r>
              <a:rPr lang="cs-CZ" sz="1600" dirty="0">
                <a:solidFill>
                  <a:srgbClr val="C00000"/>
                </a:solidFill>
              </a:rPr>
              <a:t>.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Výkonné díly: procesor a operační paměť</a:t>
            </a:r>
          </a:p>
        </p:txBody>
      </p:sp>
      <p:sp>
        <p:nvSpPr>
          <p:cNvPr id="4" name="Zástupný symbol pro obsah 1"/>
          <p:cNvSpPr txBox="1">
            <a:spLocks/>
          </p:cNvSpPr>
          <p:nvPr/>
        </p:nvSpPr>
        <p:spPr>
          <a:xfrm>
            <a:off x="194057" y="3525995"/>
            <a:ext cx="8589899" cy="1133987"/>
          </a:xfrm>
          <a:prstGeom prst="rect">
            <a:avLst/>
          </a:prstGeom>
        </p:spPr>
        <p:txBody>
          <a:bodyPr vert="horz" lIns="41143" tIns="68572" rtlCol="0">
            <a:normAutofit/>
          </a:bodyPr>
          <a:lstStyle>
            <a:lvl1pPr marL="438912" indent="-320040" algn="l" rtl="0" eaLnBrk="1" latinLnBrk="0" hangingPunct="1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  <a:defRPr kumimoji="0" sz="28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3152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"/>
              <a:defRPr kumimoji="0" sz="24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/>
              <a:buChar char="▪"/>
              <a:defRPr kumimoji="0" sz="24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2161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▪"/>
              <a:defRPr kumimoji="0" sz="24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42646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 3"/>
              <a:buChar char=""/>
              <a:defRPr kumimoji="0" lang="en-US" sz="24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>
              <a:spcBef>
                <a:spcPts val="451"/>
              </a:spcBef>
            </a:pPr>
            <a:r>
              <a:rPr lang="cs-CZ" sz="1500" dirty="0"/>
              <a:t>Oba dva tyto díly </a:t>
            </a:r>
            <a:r>
              <a:rPr lang="cs-CZ" sz="1600" dirty="0"/>
              <a:t>jsou</a:t>
            </a:r>
            <a:r>
              <a:rPr lang="cs-CZ" sz="1500" dirty="0"/>
              <a:t> </a:t>
            </a:r>
            <a:r>
              <a:rPr lang="cs-CZ" sz="1500" b="1" dirty="0">
                <a:solidFill>
                  <a:srgbClr val="0070C0"/>
                </a:solidFill>
              </a:rPr>
              <a:t>čistě elektronické</a:t>
            </a:r>
            <a:r>
              <a:rPr lang="cs-CZ" sz="1500" b="1" dirty="0"/>
              <a:t>. </a:t>
            </a:r>
            <a:r>
              <a:rPr lang="cs-CZ" sz="1500" dirty="0"/>
              <a:t>(Závislé na </a:t>
            </a:r>
            <a:r>
              <a:rPr lang="cs-CZ" sz="1500" dirty="0" smtClean="0"/>
              <a:t>napájení.) </a:t>
            </a:r>
            <a:endParaRPr lang="cs-CZ" sz="1500" dirty="0"/>
          </a:p>
          <a:p>
            <a:pPr>
              <a:spcBef>
                <a:spcPts val="451"/>
              </a:spcBef>
            </a:pPr>
            <a:r>
              <a:rPr lang="cs-CZ" sz="1500" dirty="0"/>
              <a:t>Díky tomu jsou </a:t>
            </a:r>
            <a:r>
              <a:rPr lang="cs-CZ" sz="1500" b="1" dirty="0"/>
              <a:t>nesmírně rychlé</a:t>
            </a:r>
            <a:r>
              <a:rPr lang="cs-CZ" sz="1500" dirty="0"/>
              <a:t>, ale …</a:t>
            </a:r>
          </a:p>
          <a:p>
            <a:pPr>
              <a:spcBef>
                <a:spcPts val="451"/>
              </a:spcBef>
            </a:pPr>
            <a:r>
              <a:rPr lang="cs-CZ" sz="1500" i="1" dirty="0"/>
              <a:t>…</a:t>
            </a:r>
            <a:r>
              <a:rPr lang="cs-CZ" sz="1500" dirty="0"/>
              <a:t>kvůli tomu</a:t>
            </a:r>
            <a:r>
              <a:rPr lang="cs-CZ" sz="1500" dirty="0">
                <a:solidFill>
                  <a:srgbClr val="0070C0"/>
                </a:solidFill>
              </a:rPr>
              <a:t> </a:t>
            </a:r>
            <a:r>
              <a:rPr lang="cs-CZ" sz="1500" b="1" dirty="0">
                <a:solidFill>
                  <a:srgbClr val="C00000"/>
                </a:solidFill>
              </a:rPr>
              <a:t>po vypnutí počítače nic neobsahují</a:t>
            </a:r>
            <a:r>
              <a:rPr lang="cs-CZ" sz="1500" dirty="0"/>
              <a:t>.</a:t>
            </a:r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6277" y="1478785"/>
            <a:ext cx="5655468" cy="1845233"/>
          </a:xfrm>
          <a:prstGeom prst="rect">
            <a:avLst/>
          </a:prstGeom>
        </p:spPr>
      </p:pic>
      <p:sp>
        <p:nvSpPr>
          <p:cNvPr id="12" name="Obdélník 11"/>
          <p:cNvSpPr/>
          <p:nvPr/>
        </p:nvSpPr>
        <p:spPr>
          <a:xfrm>
            <a:off x="1225937" y="1176782"/>
            <a:ext cx="6657404" cy="2187056"/>
          </a:xfrm>
          <a:prstGeom prst="rect">
            <a:avLst/>
          </a:prstGeom>
          <a:noFill/>
          <a:ln w="571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013"/>
          </a:p>
        </p:txBody>
      </p:sp>
      <p:sp>
        <p:nvSpPr>
          <p:cNvPr id="14" name="Obdélník 13"/>
          <p:cNvSpPr/>
          <p:nvPr/>
        </p:nvSpPr>
        <p:spPr>
          <a:xfrm>
            <a:off x="1225935" y="1176781"/>
            <a:ext cx="3346074" cy="2187057"/>
          </a:xfrm>
          <a:prstGeom prst="rect">
            <a:avLst/>
          </a:prstGeom>
          <a:noFill/>
          <a:ln w="571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013"/>
          </a:p>
        </p:txBody>
      </p:sp>
      <p:sp>
        <p:nvSpPr>
          <p:cNvPr id="13" name="TextovéPole 12"/>
          <p:cNvSpPr txBox="1"/>
          <p:nvPr/>
        </p:nvSpPr>
        <p:spPr>
          <a:xfrm>
            <a:off x="3626895" y="1176755"/>
            <a:ext cx="1855543" cy="323165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1500" b="1" dirty="0">
                <a:solidFill>
                  <a:schemeClr val="bg1"/>
                </a:solidFill>
              </a:rPr>
              <a:t>Výkonné díly</a:t>
            </a:r>
          </a:p>
        </p:txBody>
      </p:sp>
      <p:sp>
        <p:nvSpPr>
          <p:cNvPr id="17" name="TextovéPole 16"/>
          <p:cNvSpPr txBox="1"/>
          <p:nvPr/>
        </p:nvSpPr>
        <p:spPr>
          <a:xfrm>
            <a:off x="5652120" y="3651870"/>
            <a:ext cx="3491992" cy="1015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1500" dirty="0"/>
              <a:t>Jestliže </a:t>
            </a:r>
            <a:r>
              <a:rPr lang="cs-CZ" sz="1500" b="1" dirty="0">
                <a:solidFill>
                  <a:srgbClr val="0070C0"/>
                </a:solidFill>
              </a:rPr>
              <a:t>po vypnutí napájení procesor a operační paměť nic neobsahují</a:t>
            </a:r>
            <a:r>
              <a:rPr lang="cs-CZ" sz="1500" dirty="0"/>
              <a:t>, jak je možné, že </a:t>
            </a:r>
            <a:r>
              <a:rPr lang="cs-CZ" sz="1500" b="1" dirty="0"/>
              <a:t>v počítačích máme </a:t>
            </a:r>
            <a:r>
              <a:rPr lang="cs-CZ" sz="1500" dirty="0" smtClean="0"/>
              <a:t>(napořád) své </a:t>
            </a:r>
            <a:r>
              <a:rPr lang="cs-CZ" sz="1500" b="1" dirty="0"/>
              <a:t>programy a dokumenty</a:t>
            </a:r>
            <a:r>
              <a:rPr lang="cs-CZ" sz="1500" dirty="0"/>
              <a:t>?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28697-5D5B-4B66-874D-0DC76F0374D1}" type="slidenum">
              <a:rPr lang="cs-CZ" sz="1000" b="1">
                <a:solidFill>
                  <a:srgbClr val="99CCFF"/>
                </a:solidFill>
              </a:rPr>
              <a:pPr/>
              <a:t>4</a:t>
            </a:fld>
            <a:endParaRPr lang="cs-CZ" sz="1000" b="1" dirty="0">
              <a:solidFill>
                <a:srgbClr val="99CCFF"/>
              </a:solidFill>
            </a:endParaRPr>
          </a:p>
        </p:txBody>
      </p:sp>
      <p:cxnSp>
        <p:nvCxnSpPr>
          <p:cNvPr id="11" name="Přímá spojnice 10"/>
          <p:cNvCxnSpPr/>
          <p:nvPr/>
        </p:nvCxnSpPr>
        <p:spPr>
          <a:xfrm flipV="1">
            <a:off x="0" y="4737600"/>
            <a:ext cx="9144000" cy="0"/>
          </a:xfrm>
          <a:prstGeom prst="line">
            <a:avLst/>
          </a:prstGeom>
          <a:ln cmpd="sng">
            <a:solidFill>
              <a:srgbClr val="0070C0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5315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8" presetClass="entr" presetSubtype="6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2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  <p:bldP spid="12" grpId="0" animBg="1"/>
      <p:bldP spid="14" grpId="0" animBg="1"/>
      <p:bldP spid="13" grpId="0" animBg="1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194058" y="750160"/>
            <a:ext cx="8589898" cy="381430"/>
          </a:xfrm>
        </p:spPr>
        <p:txBody>
          <a:bodyPr>
            <a:normAutofit/>
          </a:bodyPr>
          <a:lstStyle/>
          <a:p>
            <a:pPr marL="215979" indent="-215979"/>
            <a:r>
              <a:rPr lang="cs-CZ" sz="1600" dirty="0"/>
              <a:t>K trvalému </a:t>
            </a:r>
            <a:r>
              <a:rPr lang="cs-CZ" sz="1600" b="1" dirty="0"/>
              <a:t>uložení</a:t>
            </a:r>
            <a:r>
              <a:rPr lang="cs-CZ" sz="1600" dirty="0"/>
              <a:t> dat slouží </a:t>
            </a:r>
            <a:r>
              <a:rPr lang="cs-CZ" sz="1600" dirty="0" smtClean="0"/>
              <a:t>takzvané </a:t>
            </a:r>
            <a:r>
              <a:rPr lang="cs-CZ" sz="1600" b="1" dirty="0" smtClean="0">
                <a:solidFill>
                  <a:srgbClr val="0070C0"/>
                </a:solidFill>
              </a:rPr>
              <a:t>disky</a:t>
            </a:r>
            <a:r>
              <a:rPr lang="cs-CZ" sz="1600" b="1" dirty="0" smtClean="0"/>
              <a:t>.</a:t>
            </a:r>
            <a:endParaRPr lang="cs-CZ" sz="1600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Trvalé ukládání dat (souborů): disky</a:t>
            </a:r>
            <a:endParaRPr lang="cs-CZ" dirty="0"/>
          </a:p>
        </p:txBody>
      </p:sp>
      <p:sp>
        <p:nvSpPr>
          <p:cNvPr id="4" name="Zástupný symbol pro obsah 1"/>
          <p:cNvSpPr txBox="1">
            <a:spLocks/>
          </p:cNvSpPr>
          <p:nvPr/>
        </p:nvSpPr>
        <p:spPr>
          <a:xfrm>
            <a:off x="194057" y="3873368"/>
            <a:ext cx="8589899" cy="786614"/>
          </a:xfrm>
          <a:prstGeom prst="rect">
            <a:avLst/>
          </a:prstGeom>
        </p:spPr>
        <p:txBody>
          <a:bodyPr vert="horz" lIns="41143" tIns="68572" rtlCol="0">
            <a:noAutofit/>
          </a:bodyPr>
          <a:lstStyle>
            <a:lvl1pPr marL="438912" indent="-320040" algn="l" rtl="0" eaLnBrk="1" latinLnBrk="0" hangingPunct="1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  <a:defRPr kumimoji="0" sz="28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3152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"/>
              <a:defRPr kumimoji="0" sz="24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/>
              <a:buChar char="▪"/>
              <a:defRPr kumimoji="0" sz="24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2161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▪"/>
              <a:defRPr kumimoji="0" sz="24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42646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 3"/>
              <a:buChar char=""/>
              <a:defRPr kumimoji="0" lang="en-US" sz="24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>
              <a:spcBef>
                <a:spcPts val="451"/>
              </a:spcBef>
            </a:pPr>
            <a:r>
              <a:rPr lang="cs-CZ" sz="1600" dirty="0"/>
              <a:t>Pracují </a:t>
            </a:r>
            <a:r>
              <a:rPr lang="cs-CZ" sz="1600" dirty="0" smtClean="0"/>
              <a:t>různým způsobem, </a:t>
            </a:r>
            <a:r>
              <a:rPr lang="cs-CZ" sz="1600" dirty="0"/>
              <a:t>mají však jedno společné:</a:t>
            </a:r>
            <a:endParaRPr lang="cs-CZ" sz="1600" i="1" dirty="0"/>
          </a:p>
          <a:p>
            <a:pPr>
              <a:spcBef>
                <a:spcPts val="451"/>
              </a:spcBef>
            </a:pPr>
            <a:r>
              <a:rPr lang="cs-CZ" sz="1600" b="1" dirty="0"/>
              <a:t>Po vypnutí napájení si </a:t>
            </a:r>
            <a:r>
              <a:rPr lang="cs-CZ" sz="1600" b="1" dirty="0">
                <a:solidFill>
                  <a:srgbClr val="0070C0"/>
                </a:solidFill>
              </a:rPr>
              <a:t>uchovávají svůj obsah </a:t>
            </a:r>
            <a:r>
              <a:rPr lang="cs-CZ" sz="1600" b="1" dirty="0"/>
              <a:t>(neomezeně) dlouho</a:t>
            </a:r>
            <a:r>
              <a:rPr lang="cs-CZ" sz="1600" b="1" dirty="0" smtClean="0"/>
              <a:t>.</a:t>
            </a:r>
            <a:endParaRPr lang="cs-CZ" sz="1600" b="1" dirty="0"/>
          </a:p>
        </p:txBody>
      </p:sp>
      <p:sp>
        <p:nvSpPr>
          <p:cNvPr id="12" name="Obdélník 11"/>
          <p:cNvSpPr/>
          <p:nvPr/>
        </p:nvSpPr>
        <p:spPr>
          <a:xfrm>
            <a:off x="1225937" y="1275630"/>
            <a:ext cx="6657404" cy="2322071"/>
          </a:xfrm>
          <a:prstGeom prst="rect">
            <a:avLst/>
          </a:prstGeom>
          <a:noFill/>
          <a:ln w="571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013"/>
          </a:p>
        </p:txBody>
      </p:sp>
      <p:sp>
        <p:nvSpPr>
          <p:cNvPr id="13" name="TextovéPole 12"/>
          <p:cNvSpPr txBox="1"/>
          <p:nvPr/>
        </p:nvSpPr>
        <p:spPr>
          <a:xfrm>
            <a:off x="3443025" y="1275606"/>
            <a:ext cx="2223283" cy="338554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1600" b="1" dirty="0">
                <a:solidFill>
                  <a:schemeClr val="bg1"/>
                </a:solidFill>
              </a:rPr>
              <a:t>Ukládání souborů</a:t>
            </a:r>
          </a:p>
        </p:txBody>
      </p:sp>
      <p:pic>
        <p:nvPicPr>
          <p:cNvPr id="11" name="Obrázek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73523" y="1673754"/>
            <a:ext cx="5562232" cy="1801490"/>
          </a:xfrm>
          <a:prstGeom prst="rect">
            <a:avLst/>
          </a:prstGeom>
        </p:spPr>
      </p:pic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28697-5D5B-4B66-874D-0DC76F0374D1}" type="slidenum">
              <a:rPr lang="cs-CZ" smtClean="0"/>
              <a:pPr/>
              <a:t>5</a:t>
            </a:fld>
            <a:endParaRPr lang="cs-CZ" dirty="0"/>
          </a:p>
        </p:txBody>
      </p:sp>
      <p:cxnSp>
        <p:nvCxnSpPr>
          <p:cNvPr id="10" name="Přímá spojnice 9"/>
          <p:cNvCxnSpPr/>
          <p:nvPr/>
        </p:nvCxnSpPr>
        <p:spPr>
          <a:xfrm flipV="1">
            <a:off x="0" y="4737600"/>
            <a:ext cx="9144000" cy="0"/>
          </a:xfrm>
          <a:prstGeom prst="line">
            <a:avLst/>
          </a:prstGeom>
          <a:ln cmpd="sng">
            <a:solidFill>
              <a:srgbClr val="0070C0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ovéPole 13"/>
          <p:cNvSpPr txBox="1"/>
          <p:nvPr/>
        </p:nvSpPr>
        <p:spPr>
          <a:xfrm>
            <a:off x="107504" y="1491630"/>
            <a:ext cx="2376264" cy="738664"/>
          </a:xfrm>
          <a:prstGeom prst="rect">
            <a:avLst/>
          </a:prstGeom>
          <a:solidFill>
            <a:srgbClr val="FEF0E2"/>
          </a:solidFill>
          <a:ln w="12700">
            <a:solidFill>
              <a:srgbClr val="DD7008"/>
            </a:solidFill>
          </a:ln>
        </p:spPr>
        <p:txBody>
          <a:bodyPr wrap="square" rtlCol="0">
            <a:spAutoFit/>
          </a:bodyPr>
          <a:lstStyle>
            <a:defPPr>
              <a:defRPr lang="cs-CZ"/>
            </a:defPPr>
            <a:lvl1pPr>
              <a:spcBef>
                <a:spcPts val="450"/>
              </a:spcBef>
              <a:defRPr sz="1500"/>
            </a:lvl1pPr>
          </a:lstStyle>
          <a:p>
            <a:r>
              <a:rPr lang="cs-CZ" sz="1400" dirty="0" smtClean="0"/>
              <a:t>Původní (HDD) </a:t>
            </a:r>
            <a:r>
              <a:rPr lang="cs-CZ" sz="1400" b="1" dirty="0" smtClean="0"/>
              <a:t>disky</a:t>
            </a:r>
            <a:r>
              <a:rPr lang="cs-CZ" sz="1400" dirty="0" smtClean="0"/>
              <a:t> měly uvnitř obalu opravdu kulaté </a:t>
            </a:r>
            <a:r>
              <a:rPr lang="cs-CZ" sz="1400" b="1" dirty="0" smtClean="0">
                <a:solidFill>
                  <a:srgbClr val="0070C0"/>
                </a:solidFill>
              </a:rPr>
              <a:t>disky</a:t>
            </a:r>
            <a:r>
              <a:rPr lang="cs-CZ" sz="1400" dirty="0" smtClean="0"/>
              <a:t>, název byl tedy správný.</a:t>
            </a:r>
            <a:endParaRPr lang="cs-CZ" sz="1400" dirty="0"/>
          </a:p>
        </p:txBody>
      </p:sp>
      <p:sp>
        <p:nvSpPr>
          <p:cNvPr id="16" name="TextovéPole 15"/>
          <p:cNvSpPr txBox="1"/>
          <p:nvPr/>
        </p:nvSpPr>
        <p:spPr>
          <a:xfrm>
            <a:off x="4644008" y="1635646"/>
            <a:ext cx="3560392" cy="1018227"/>
          </a:xfrm>
          <a:prstGeom prst="rect">
            <a:avLst/>
          </a:prstGeom>
          <a:solidFill>
            <a:srgbClr val="FEF0E2"/>
          </a:solidFill>
          <a:ln w="12700">
            <a:solidFill>
              <a:srgbClr val="DD7008"/>
            </a:solidFill>
          </a:ln>
        </p:spPr>
        <p:txBody>
          <a:bodyPr wrap="square" rtlCol="0">
            <a:spAutoFit/>
          </a:bodyPr>
          <a:lstStyle>
            <a:defPPr>
              <a:defRPr lang="cs-CZ"/>
            </a:defPPr>
            <a:lvl1pPr>
              <a:spcBef>
                <a:spcPts val="450"/>
              </a:spcBef>
              <a:defRPr sz="1500"/>
            </a:lvl1pPr>
          </a:lstStyle>
          <a:p>
            <a:r>
              <a:rPr lang="cs-CZ" sz="1400" dirty="0" smtClean="0"/>
              <a:t>Současné (SSD) </a:t>
            </a:r>
            <a:r>
              <a:rPr lang="cs-CZ" sz="1400" b="1" dirty="0" smtClean="0"/>
              <a:t>disky</a:t>
            </a:r>
            <a:r>
              <a:rPr lang="cs-CZ" sz="1400" dirty="0" smtClean="0"/>
              <a:t> mají uvnitř </a:t>
            </a:r>
            <a:r>
              <a:rPr lang="cs-CZ" sz="1400" b="1" dirty="0" smtClean="0">
                <a:solidFill>
                  <a:srgbClr val="0070C0"/>
                </a:solidFill>
              </a:rPr>
              <a:t>čipy</a:t>
            </a:r>
            <a:r>
              <a:rPr lang="cs-CZ" sz="1400" dirty="0" smtClean="0"/>
              <a:t> s </a:t>
            </a:r>
            <a:r>
              <a:rPr lang="cs-CZ" sz="1400" dirty="0" err="1" smtClean="0"/>
              <a:t>trva-lým</a:t>
            </a:r>
            <a:r>
              <a:rPr lang="cs-CZ" sz="1400" dirty="0" smtClean="0"/>
              <a:t> záznamem, takzvané </a:t>
            </a:r>
            <a:r>
              <a:rPr lang="cs-CZ" sz="1400" dirty="0" err="1" smtClean="0"/>
              <a:t>flash</a:t>
            </a:r>
            <a:r>
              <a:rPr lang="cs-CZ" sz="1400" dirty="0" smtClean="0"/>
              <a:t> [fleš] čipy.</a:t>
            </a:r>
          </a:p>
          <a:p>
            <a:r>
              <a:rPr lang="cs-CZ" sz="1400" dirty="0" smtClean="0"/>
              <a:t>Nejsou v nich tedy žádné kulaté disky, přesto se jim (ze zvyku) stále říká </a:t>
            </a:r>
            <a:r>
              <a:rPr lang="cs-CZ" sz="1400" b="1" dirty="0" smtClean="0">
                <a:solidFill>
                  <a:srgbClr val="0070C0"/>
                </a:solidFill>
              </a:rPr>
              <a:t>disky</a:t>
            </a:r>
            <a:r>
              <a:rPr lang="cs-CZ" sz="1400" dirty="0" smtClean="0"/>
              <a:t>.</a:t>
            </a:r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1493194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  <p:bldP spid="12" grpId="0" animBg="1"/>
      <p:bldP spid="13" grpId="0" animBg="1"/>
      <p:bldP spid="14" grpId="0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928880" y="1275606"/>
            <a:ext cx="1942689" cy="1308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434127" y="3435900"/>
            <a:ext cx="8315905" cy="786370"/>
          </a:xfrm>
        </p:spPr>
        <p:txBody>
          <a:bodyPr>
            <a:noAutofit/>
          </a:bodyPr>
          <a:lstStyle/>
          <a:p>
            <a:pPr marL="0" indent="0" algn="ctr">
              <a:spcBef>
                <a:spcPts val="900"/>
              </a:spcBef>
              <a:buNone/>
            </a:pPr>
            <a:r>
              <a:rPr lang="cs-CZ" sz="1600" b="1" dirty="0">
                <a:solidFill>
                  <a:srgbClr val="0070C0"/>
                </a:solidFill>
              </a:rPr>
              <a:t>Disk</a:t>
            </a:r>
            <a:r>
              <a:rPr lang="cs-CZ" sz="1600" b="1" dirty="0"/>
              <a:t> </a:t>
            </a:r>
            <a:r>
              <a:rPr lang="cs-CZ" sz="1600" dirty="0"/>
              <a:t>si můžeme představit jako velkou </a:t>
            </a:r>
            <a:r>
              <a:rPr lang="cs-CZ" sz="1600" b="1" dirty="0"/>
              <a:t>„krabici“ </a:t>
            </a:r>
            <a:r>
              <a:rPr lang="cs-CZ" sz="1600" b="1" dirty="0" smtClean="0"/>
              <a:t>(aktovku) </a:t>
            </a:r>
            <a:r>
              <a:rPr lang="cs-CZ" sz="1600" dirty="0" smtClean="0"/>
              <a:t>na </a:t>
            </a:r>
            <a:r>
              <a:rPr lang="cs-CZ" sz="1600" dirty="0"/>
              <a:t>programy </a:t>
            </a:r>
            <a:r>
              <a:rPr lang="cs-CZ" sz="1600" dirty="0" smtClean="0"/>
              <a:t/>
            </a:r>
            <a:br>
              <a:rPr lang="cs-CZ" sz="1600" dirty="0" smtClean="0"/>
            </a:br>
            <a:r>
              <a:rPr lang="cs-CZ" sz="1600" dirty="0" smtClean="0"/>
              <a:t>a na naše </a:t>
            </a:r>
            <a:r>
              <a:rPr lang="cs-CZ" sz="1600" dirty="0"/>
              <a:t>data (knihy, </a:t>
            </a:r>
            <a:r>
              <a:rPr lang="cs-CZ" sz="1600" dirty="0" smtClean="0"/>
              <a:t>kresby, filmy</a:t>
            </a:r>
            <a:r>
              <a:rPr lang="cs-CZ" sz="1600" dirty="0"/>
              <a:t>, hudbu</a:t>
            </a:r>
            <a:r>
              <a:rPr lang="cs-CZ" sz="1600" dirty="0" smtClean="0"/>
              <a:t>…).</a:t>
            </a:r>
            <a:endParaRPr lang="cs-CZ" sz="1600" dirty="0"/>
          </a:p>
        </p:txBody>
      </p:sp>
      <p:sp>
        <p:nvSpPr>
          <p:cNvPr id="16" name="Nadpis 2"/>
          <p:cNvSpPr>
            <a:spLocks noGrp="1"/>
          </p:cNvSpPr>
          <p:nvPr>
            <p:ph type="title"/>
          </p:nvPr>
        </p:nvSpPr>
        <p:spPr>
          <a:xfrm>
            <a:off x="198081" y="57464"/>
            <a:ext cx="8739674" cy="567170"/>
          </a:xfrm>
        </p:spPr>
        <p:txBody>
          <a:bodyPr>
            <a:normAutofit/>
          </a:bodyPr>
          <a:lstStyle/>
          <a:p>
            <a:r>
              <a:rPr lang="cs-CZ" dirty="0" smtClean="0"/>
              <a:t>Disky (ukládání dat)</a:t>
            </a:r>
            <a:endParaRPr lang="cs-CZ" dirty="0"/>
          </a:p>
        </p:txBody>
      </p:sp>
      <p:pic>
        <p:nvPicPr>
          <p:cNvPr id="22" name="Obrázek 21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38208" y="742350"/>
            <a:ext cx="2349816" cy="2491312"/>
          </a:xfrm>
          <a:prstGeom prst="rect">
            <a:avLst/>
          </a:prstGeom>
        </p:spPr>
      </p:pic>
      <p:pic>
        <p:nvPicPr>
          <p:cNvPr id="23" name="Obrázek 22"/>
          <p:cNvPicPr>
            <a:picLocks noChangeAspect="1"/>
          </p:cNvPicPr>
          <p:nvPr/>
        </p:nvPicPr>
        <p:blipFill>
          <a:blip r:embed="rId6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0935" y="655278"/>
            <a:ext cx="2263966" cy="2263966"/>
          </a:xfrm>
          <a:prstGeom prst="rect">
            <a:avLst/>
          </a:prstGeom>
        </p:spPr>
      </p:pic>
      <p:sp>
        <p:nvSpPr>
          <p:cNvPr id="27" name="TextovéPole 26"/>
          <p:cNvSpPr txBox="1"/>
          <p:nvPr/>
        </p:nvSpPr>
        <p:spPr>
          <a:xfrm>
            <a:off x="7812360" y="2686795"/>
            <a:ext cx="1017763" cy="3459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648" b="1" dirty="0">
                <a:solidFill>
                  <a:srgbClr val="345C8C"/>
                </a:solidFill>
                <a:latin typeface="Calibri" pitchFamily="34" charset="0"/>
              </a:rPr>
              <a:t>SD karta</a:t>
            </a:r>
          </a:p>
        </p:txBody>
      </p:sp>
      <p:sp>
        <p:nvSpPr>
          <p:cNvPr id="28" name="TextovéPole 27"/>
          <p:cNvSpPr txBox="1"/>
          <p:nvPr/>
        </p:nvSpPr>
        <p:spPr>
          <a:xfrm>
            <a:off x="434127" y="2607259"/>
            <a:ext cx="15585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>
                <a:solidFill>
                  <a:srgbClr val="345C8C"/>
                </a:solidFill>
                <a:latin typeface="Calibri" pitchFamily="34" charset="0"/>
              </a:rPr>
              <a:t>HDD</a:t>
            </a:r>
            <a:endParaRPr lang="cs-CZ" sz="2700" b="1" dirty="0">
              <a:solidFill>
                <a:srgbClr val="345C8C"/>
              </a:solidFill>
              <a:latin typeface="Calibri" pitchFamily="34" charset="0"/>
            </a:endParaRPr>
          </a:p>
        </p:txBody>
      </p:sp>
      <p:sp>
        <p:nvSpPr>
          <p:cNvPr id="29" name="TextovéPole 28"/>
          <p:cNvSpPr txBox="1"/>
          <p:nvPr/>
        </p:nvSpPr>
        <p:spPr>
          <a:xfrm>
            <a:off x="5248941" y="2583946"/>
            <a:ext cx="16226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 smtClean="0">
                <a:solidFill>
                  <a:srgbClr val="345C8C"/>
                </a:solidFill>
                <a:latin typeface="Calibri" pitchFamily="34" charset="0"/>
              </a:rPr>
              <a:t>SSD </a:t>
            </a:r>
            <a:r>
              <a:rPr lang="cs-CZ" sz="2400" b="1" dirty="0" err="1" smtClean="0">
                <a:solidFill>
                  <a:srgbClr val="345C8C"/>
                </a:solidFill>
                <a:latin typeface="Calibri" pitchFamily="34" charset="0"/>
              </a:rPr>
              <a:t>flash</a:t>
            </a:r>
            <a:endParaRPr lang="cs-CZ" sz="2400" b="1" dirty="0">
              <a:solidFill>
                <a:srgbClr val="345C8C"/>
              </a:solidFill>
              <a:latin typeface="Calibri" pitchFamily="34" charset="0"/>
            </a:endParaRPr>
          </a:p>
        </p:txBody>
      </p:sp>
      <p:sp>
        <p:nvSpPr>
          <p:cNvPr id="30" name="TextovéPole 29"/>
          <p:cNvSpPr txBox="1"/>
          <p:nvPr/>
        </p:nvSpPr>
        <p:spPr>
          <a:xfrm>
            <a:off x="5884920" y="820988"/>
            <a:ext cx="1654753" cy="3459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cs-CZ"/>
            </a:defPPr>
            <a:lvl1pPr algn="ctr">
              <a:defRPr sz="2400" b="1">
                <a:latin typeface="Calibri" pitchFamily="34" charset="0"/>
              </a:defRPr>
            </a:lvl1pPr>
          </a:lstStyle>
          <a:p>
            <a:r>
              <a:rPr lang="cs-CZ" sz="1648" dirty="0">
                <a:solidFill>
                  <a:srgbClr val="345C8C"/>
                </a:solidFill>
              </a:rPr>
              <a:t>USB </a:t>
            </a:r>
            <a:r>
              <a:rPr lang="cs-CZ" sz="1648" dirty="0" err="1">
                <a:solidFill>
                  <a:srgbClr val="345C8C"/>
                </a:solidFill>
              </a:rPr>
              <a:t>flash</a:t>
            </a:r>
            <a:r>
              <a:rPr lang="cs-CZ" sz="1648" dirty="0">
                <a:solidFill>
                  <a:srgbClr val="345C8C"/>
                </a:solidFill>
              </a:rPr>
              <a:t> disk</a:t>
            </a:r>
          </a:p>
        </p:txBody>
      </p:sp>
      <p:pic>
        <p:nvPicPr>
          <p:cNvPr id="31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 rot="6280252">
            <a:off x="7025742" y="1107882"/>
            <a:ext cx="1334693" cy="576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2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8066238" y="1874708"/>
            <a:ext cx="575057" cy="76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28697-5D5B-4B66-874D-0DC76F0374D1}" type="slidenum">
              <a:rPr lang="cs-CZ" smtClean="0"/>
              <a:pPr/>
              <a:t>6</a:t>
            </a:fld>
            <a:endParaRPr lang="cs-CZ" dirty="0"/>
          </a:p>
        </p:txBody>
      </p:sp>
      <p:cxnSp>
        <p:nvCxnSpPr>
          <p:cNvPr id="18" name="Přímá spojnice 17"/>
          <p:cNvCxnSpPr/>
          <p:nvPr/>
        </p:nvCxnSpPr>
        <p:spPr>
          <a:xfrm flipV="1">
            <a:off x="0" y="4737600"/>
            <a:ext cx="9144000" cy="0"/>
          </a:xfrm>
          <a:prstGeom prst="line">
            <a:avLst/>
          </a:prstGeom>
          <a:ln cmpd="sng">
            <a:solidFill>
              <a:srgbClr val="0070C0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795098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3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3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3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3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16" grpId="0"/>
      <p:bldP spid="27" grpId="0"/>
      <p:bldP spid="28" grpId="0"/>
      <p:bldP spid="29" grpId="0"/>
      <p:bldP spid="3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17669" y="1278017"/>
            <a:ext cx="2139610" cy="1287110"/>
          </a:xfrm>
          <a:prstGeom prst="rect">
            <a:avLst/>
          </a:prstGeom>
        </p:spPr>
      </p:pic>
      <p:sp>
        <p:nvSpPr>
          <p:cNvPr id="8" name="Obdélník 7"/>
          <p:cNvSpPr/>
          <p:nvPr/>
        </p:nvSpPr>
        <p:spPr>
          <a:xfrm>
            <a:off x="4499992" y="627534"/>
            <a:ext cx="4644008" cy="4113208"/>
          </a:xfrm>
          <a:prstGeom prst="rect">
            <a:avLst/>
          </a:prstGeom>
          <a:solidFill>
            <a:srgbClr val="F8F8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Bef>
                <a:spcPts val="300"/>
              </a:spcBef>
            </a:pPr>
            <a:endParaRPr lang="cs-CZ" sz="1400" dirty="0">
              <a:solidFill>
                <a:schemeClr val="accent5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35497" y="699543"/>
            <a:ext cx="4341426" cy="1224135"/>
          </a:xfrm>
        </p:spPr>
        <p:txBody>
          <a:bodyPr>
            <a:normAutofit/>
          </a:bodyPr>
          <a:lstStyle/>
          <a:p>
            <a:pPr marL="215979" indent="-215979">
              <a:spcBef>
                <a:spcPts val="600"/>
              </a:spcBef>
            </a:pPr>
            <a:r>
              <a:rPr lang="cs-CZ" sz="1400" b="1" dirty="0" smtClean="0"/>
              <a:t>Člověk</a:t>
            </a:r>
            <a:r>
              <a:rPr lang="cs-CZ" sz="1400" dirty="0" smtClean="0"/>
              <a:t> má svůj </a:t>
            </a:r>
            <a:r>
              <a:rPr lang="cs-CZ" sz="1400" b="1" dirty="0" smtClean="0">
                <a:solidFill>
                  <a:srgbClr val="0070C0"/>
                </a:solidFill>
              </a:rPr>
              <a:t>mozek</a:t>
            </a:r>
            <a:r>
              <a:rPr lang="cs-CZ" sz="1400" dirty="0" smtClean="0"/>
              <a:t>, který vykonává naše </a:t>
            </a:r>
            <a:r>
              <a:rPr lang="cs-CZ" sz="1400" b="1" dirty="0" smtClean="0">
                <a:solidFill>
                  <a:srgbClr val="0070C0"/>
                </a:solidFill>
              </a:rPr>
              <a:t>myšlenky</a:t>
            </a:r>
            <a:r>
              <a:rPr lang="cs-CZ" sz="1400" dirty="0" smtClean="0"/>
              <a:t> a také si je (chvilku) </a:t>
            </a:r>
            <a:r>
              <a:rPr lang="cs-CZ" sz="1400" b="1" dirty="0" smtClean="0"/>
              <a:t>pamatuje</a:t>
            </a:r>
            <a:r>
              <a:rPr lang="cs-CZ" sz="1400" dirty="0" smtClean="0"/>
              <a:t>.</a:t>
            </a:r>
            <a:endParaRPr lang="cs-CZ" sz="1400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Jak funguje člověk</a:t>
            </a:r>
            <a:r>
              <a:rPr lang="cs-CZ" dirty="0"/>
              <a:t>? A jak počítač? </a:t>
            </a:r>
            <a:endParaRPr lang="cs-CZ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28697-5D5B-4B66-874D-0DC76F0374D1}" type="slidenum">
              <a:rPr lang="cs-CZ" sz="1000" b="1">
                <a:solidFill>
                  <a:srgbClr val="99CCFF"/>
                </a:solidFill>
              </a:rPr>
              <a:pPr/>
              <a:t>7</a:t>
            </a:fld>
            <a:endParaRPr lang="cs-CZ" sz="1000" b="1" dirty="0">
              <a:solidFill>
                <a:srgbClr val="99CCFF"/>
              </a:solidFill>
            </a:endParaRPr>
          </a:p>
        </p:txBody>
      </p:sp>
      <p:cxnSp>
        <p:nvCxnSpPr>
          <p:cNvPr id="9" name="Přímá spojnice 8"/>
          <p:cNvCxnSpPr/>
          <p:nvPr/>
        </p:nvCxnSpPr>
        <p:spPr>
          <a:xfrm flipV="1">
            <a:off x="0" y="4737600"/>
            <a:ext cx="9144000" cy="0"/>
          </a:xfrm>
          <a:prstGeom prst="line">
            <a:avLst/>
          </a:prstGeom>
          <a:ln cmpd="sng">
            <a:solidFill>
              <a:srgbClr val="0070C0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Bublinový popisek ve tvaru obláčku 4"/>
          <p:cNvSpPr/>
          <p:nvPr/>
        </p:nvSpPr>
        <p:spPr>
          <a:xfrm>
            <a:off x="2859682" y="1115474"/>
            <a:ext cx="1259132" cy="439277"/>
          </a:xfrm>
          <a:prstGeom prst="cloudCallout">
            <a:avLst>
              <a:gd name="adj1" fmla="val -48983"/>
              <a:gd name="adj2" fmla="val 32474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5 + 8 = 13</a:t>
            </a:r>
            <a:endParaRPr lang="cs-CZ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4571999" y="771550"/>
            <a:ext cx="4464497" cy="738664"/>
          </a:xfrm>
          <a:prstGeom prst="rect">
            <a:avLst/>
          </a:prstGeom>
          <a:solidFill>
            <a:srgbClr val="FEF0E2"/>
          </a:solidFill>
          <a:ln w="12700">
            <a:solidFill>
              <a:srgbClr val="DD7008"/>
            </a:solidFill>
          </a:ln>
        </p:spPr>
        <p:txBody>
          <a:bodyPr wrap="square" rtlCol="0">
            <a:spAutoFit/>
          </a:bodyPr>
          <a:lstStyle>
            <a:defPPr>
              <a:defRPr lang="cs-CZ"/>
            </a:defPPr>
            <a:lvl1pPr>
              <a:spcBef>
                <a:spcPts val="450"/>
              </a:spcBef>
              <a:defRPr sz="1500"/>
            </a:lvl1pPr>
          </a:lstStyle>
          <a:p>
            <a:r>
              <a:rPr lang="cs-CZ" sz="1400" b="1" dirty="0"/>
              <a:t>Počítač</a:t>
            </a:r>
            <a:r>
              <a:rPr lang="cs-CZ" sz="1400" dirty="0"/>
              <a:t> </a:t>
            </a:r>
            <a:r>
              <a:rPr lang="cs-CZ" sz="1400" dirty="0" smtClean="0"/>
              <a:t>má </a:t>
            </a:r>
            <a:r>
              <a:rPr lang="cs-CZ" sz="1400" b="1" dirty="0" smtClean="0">
                <a:solidFill>
                  <a:srgbClr val="0070C0"/>
                </a:solidFill>
              </a:rPr>
              <a:t>čipy</a:t>
            </a:r>
            <a:r>
              <a:rPr lang="cs-CZ" sz="1400" dirty="0" smtClean="0"/>
              <a:t>, zejména svůj </a:t>
            </a:r>
            <a:r>
              <a:rPr lang="cs-CZ" sz="1400" b="1" dirty="0" smtClean="0">
                <a:solidFill>
                  <a:srgbClr val="0070C0"/>
                </a:solidFill>
              </a:rPr>
              <a:t>procesor</a:t>
            </a:r>
            <a:r>
              <a:rPr lang="cs-CZ" sz="1400" dirty="0" smtClean="0"/>
              <a:t> a svoji </a:t>
            </a:r>
            <a:r>
              <a:rPr lang="cs-CZ" sz="1400" b="1" dirty="0" smtClean="0">
                <a:solidFill>
                  <a:srgbClr val="0070C0"/>
                </a:solidFill>
              </a:rPr>
              <a:t>operační paměť</a:t>
            </a:r>
            <a:r>
              <a:rPr lang="cs-CZ" sz="1400" dirty="0" smtClean="0"/>
              <a:t>. Procesor vykonává operace. To, s čím právě počítá, má v operační paměti. </a:t>
            </a:r>
            <a:endParaRPr lang="cs-CZ" sz="1400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4" cstate="screen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40152" y="1641269"/>
            <a:ext cx="2026552" cy="1722569"/>
          </a:xfrm>
          <a:prstGeom prst="rect">
            <a:avLst/>
          </a:prstGeom>
        </p:spPr>
      </p:pic>
      <p:pic>
        <p:nvPicPr>
          <p:cNvPr id="13" name="Obrázek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34576" y="1707654"/>
            <a:ext cx="1641680" cy="1577552"/>
          </a:xfrm>
          <a:prstGeom prst="rect">
            <a:avLst/>
          </a:prstGeom>
        </p:spPr>
      </p:pic>
      <p:pic>
        <p:nvPicPr>
          <p:cNvPr id="14" name="Obrázek 13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31937" y="1860183"/>
            <a:ext cx="1208999" cy="1208999"/>
          </a:xfrm>
          <a:prstGeom prst="rect">
            <a:avLst/>
          </a:prstGeom>
        </p:spPr>
      </p:pic>
      <p:sp>
        <p:nvSpPr>
          <p:cNvPr id="15" name="TextovéPole 14"/>
          <p:cNvSpPr txBox="1"/>
          <p:nvPr/>
        </p:nvSpPr>
        <p:spPr>
          <a:xfrm>
            <a:off x="4572001" y="3507854"/>
            <a:ext cx="2952328" cy="523220"/>
          </a:xfrm>
          <a:prstGeom prst="rect">
            <a:avLst/>
          </a:prstGeom>
          <a:solidFill>
            <a:srgbClr val="FEF0E2"/>
          </a:solidFill>
          <a:ln w="12700">
            <a:solidFill>
              <a:srgbClr val="DD7008"/>
            </a:solidFill>
          </a:ln>
        </p:spPr>
        <p:txBody>
          <a:bodyPr wrap="square" rtlCol="0">
            <a:spAutoFit/>
          </a:bodyPr>
          <a:lstStyle/>
          <a:p>
            <a:pPr>
              <a:spcBef>
                <a:spcPts val="450"/>
              </a:spcBef>
            </a:pPr>
            <a:r>
              <a:rPr lang="cs-CZ" sz="1400" b="1" dirty="0" smtClean="0"/>
              <a:t>Počítač </a:t>
            </a:r>
            <a:r>
              <a:rPr lang="cs-CZ" sz="1400" dirty="0" smtClean="0"/>
              <a:t>používá</a:t>
            </a:r>
            <a:r>
              <a:rPr lang="cs-CZ" sz="1400" b="1" dirty="0" smtClean="0"/>
              <a:t> </a:t>
            </a:r>
            <a:r>
              <a:rPr lang="cs-CZ" sz="1400" b="1" dirty="0" smtClean="0">
                <a:solidFill>
                  <a:srgbClr val="0070C0"/>
                </a:solidFill>
              </a:rPr>
              <a:t>disky</a:t>
            </a:r>
            <a:r>
              <a:rPr lang="cs-CZ" sz="1400" dirty="0" smtClean="0"/>
              <a:t>, na kterých jsou trvale uloženy naše </a:t>
            </a:r>
            <a:r>
              <a:rPr lang="cs-CZ" sz="1400" b="1" dirty="0" smtClean="0"/>
              <a:t>soubory</a:t>
            </a:r>
            <a:r>
              <a:rPr lang="cs-CZ" sz="1400" dirty="0" smtClean="0"/>
              <a:t>.</a:t>
            </a:r>
          </a:p>
        </p:txBody>
      </p:sp>
      <p:pic>
        <p:nvPicPr>
          <p:cNvPr id="16" name="Obrázek 15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76256" y="2014573"/>
            <a:ext cx="2072668" cy="550553"/>
          </a:xfrm>
          <a:prstGeom prst="rect">
            <a:avLst/>
          </a:prstGeom>
        </p:spPr>
      </p:pic>
      <p:sp>
        <p:nvSpPr>
          <p:cNvPr id="18" name="Zástupný symbol pro obsah 1"/>
          <p:cNvSpPr txBox="1">
            <a:spLocks/>
          </p:cNvSpPr>
          <p:nvPr/>
        </p:nvSpPr>
        <p:spPr>
          <a:xfrm>
            <a:off x="35497" y="2715766"/>
            <a:ext cx="4341426" cy="1224135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lvl1pPr marL="329150" indent="-240006" algn="l" rtl="0" eaLnBrk="1" latinLnBrk="0" hangingPunct="1">
              <a:spcBef>
                <a:spcPts val="0"/>
              </a:spcBef>
              <a:buClr>
                <a:schemeClr val="accent1"/>
              </a:buClr>
              <a:buSzPct val="80000"/>
              <a:buFontTx/>
              <a:buBlip>
                <a:blip r:embed="rId8"/>
              </a:buBlip>
              <a:defRPr kumimoji="0" sz="16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548582" indent="-20571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"/>
              <a:defRPr kumimoji="0" sz="1600" kern="1200">
                <a:solidFill>
                  <a:srgbClr val="0070C0"/>
                </a:solidFill>
                <a:latin typeface="Calibri" pitchFamily="34" charset="0"/>
                <a:ea typeface="+mn-ea"/>
                <a:cs typeface="+mn-cs"/>
              </a:defRPr>
            </a:lvl2pPr>
            <a:lvl3pPr marL="747445" indent="-17143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/>
              <a:buChar char="▪"/>
              <a:defRPr kumimoji="0" sz="15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912019" indent="-137149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▪"/>
              <a:defRPr kumimoji="0" sz="15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069735" indent="-137149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 3"/>
              <a:buChar char=""/>
              <a:defRPr kumimoji="0" lang="en-US" sz="15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1220597" indent="-137149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71458" indent="-137149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3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22316" indent="-137149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3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73176" indent="-137149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348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215979" indent="-215979" defTabSz="914400">
              <a:spcBef>
                <a:spcPts val="600"/>
              </a:spcBef>
            </a:pPr>
            <a:r>
              <a:rPr lang="cs-CZ" sz="1400" b="1" dirty="0" smtClean="0"/>
              <a:t>Člověk</a:t>
            </a:r>
            <a:r>
              <a:rPr lang="cs-CZ" sz="1400" dirty="0" smtClean="0"/>
              <a:t> používá </a:t>
            </a:r>
            <a:r>
              <a:rPr lang="cs-CZ" sz="1400" b="1" dirty="0" smtClean="0"/>
              <a:t>krabice</a:t>
            </a:r>
            <a:r>
              <a:rPr lang="cs-CZ" sz="1400" dirty="0" smtClean="0"/>
              <a:t> (aktovky, tašky), do kterých si </a:t>
            </a:r>
            <a:r>
              <a:rPr lang="cs-CZ" sz="1400" b="1" dirty="0" smtClean="0">
                <a:solidFill>
                  <a:srgbClr val="0070C0"/>
                </a:solidFill>
              </a:rPr>
              <a:t>ukládá</a:t>
            </a:r>
            <a:r>
              <a:rPr lang="cs-CZ" sz="1400" dirty="0" smtClean="0"/>
              <a:t> své </a:t>
            </a:r>
            <a:r>
              <a:rPr lang="cs-CZ" sz="1400" b="1" dirty="0" smtClean="0"/>
              <a:t>knihy a sešity</a:t>
            </a:r>
            <a:r>
              <a:rPr lang="cs-CZ" sz="1400" dirty="0" smtClean="0"/>
              <a:t>, ve kterých má </a:t>
            </a:r>
            <a:r>
              <a:rPr lang="cs-CZ" sz="1400" b="1" dirty="0" smtClean="0"/>
              <a:t>trvale</a:t>
            </a:r>
            <a:r>
              <a:rPr lang="cs-CZ" sz="1400" dirty="0" smtClean="0"/>
              <a:t> </a:t>
            </a:r>
            <a:r>
              <a:rPr lang="cs-CZ" sz="1400" b="1" dirty="0" smtClean="0"/>
              <a:t>zapsáno</a:t>
            </a:r>
            <a:r>
              <a:rPr lang="cs-CZ" sz="1400" dirty="0" smtClean="0"/>
              <a:t> vše, co vymyslel.</a:t>
            </a:r>
            <a:endParaRPr lang="cs-CZ" sz="1400" dirty="0"/>
          </a:p>
        </p:txBody>
      </p:sp>
      <p:pic>
        <p:nvPicPr>
          <p:cNvPr id="19" name="Obrázek 18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94268" y="3313911"/>
            <a:ext cx="1269620" cy="1346071"/>
          </a:xfrm>
          <a:prstGeom prst="rect">
            <a:avLst/>
          </a:prstGeom>
        </p:spPr>
      </p:pic>
      <p:sp>
        <p:nvSpPr>
          <p:cNvPr id="20" name="Bublinový popisek ve tvaru obláčku 19"/>
          <p:cNvSpPr/>
          <p:nvPr/>
        </p:nvSpPr>
        <p:spPr>
          <a:xfrm>
            <a:off x="6113391" y="2000264"/>
            <a:ext cx="1259132" cy="439277"/>
          </a:xfrm>
          <a:prstGeom prst="cloudCallout">
            <a:avLst>
              <a:gd name="adj1" fmla="val -48983"/>
              <a:gd name="adj2" fmla="val 32474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5 + 8 = 13</a:t>
            </a:r>
            <a:endParaRPr lang="cs-CZ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844678" y="3837039"/>
            <a:ext cx="1074680" cy="7237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" name="Obrázek 21"/>
          <p:cNvPicPr>
            <a:picLocks noChangeAspect="1"/>
          </p:cNvPicPr>
          <p:nvPr/>
        </p:nvPicPr>
        <p:blipFill>
          <a:blip r:embed="rId11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04247" y="3737142"/>
            <a:ext cx="923559" cy="923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3060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11" grpId="0" animBg="1"/>
      <p:bldP spid="15" grpId="0" uiExpand="1" build="p" animBg="1"/>
      <p:bldP spid="2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>
            <a:off x="4499992" y="627534"/>
            <a:ext cx="4644008" cy="4113208"/>
          </a:xfrm>
          <a:prstGeom prst="rect">
            <a:avLst/>
          </a:prstGeom>
          <a:solidFill>
            <a:srgbClr val="F8F8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Bef>
                <a:spcPts val="300"/>
              </a:spcBef>
            </a:pPr>
            <a:endParaRPr lang="cs-CZ" sz="1400" dirty="0">
              <a:solidFill>
                <a:schemeClr val="accent5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35497" y="699543"/>
            <a:ext cx="4154352" cy="3861260"/>
          </a:xfrm>
        </p:spPr>
        <p:txBody>
          <a:bodyPr>
            <a:normAutofit/>
          </a:bodyPr>
          <a:lstStyle/>
          <a:p>
            <a:pPr marL="215979" indent="-215979">
              <a:spcBef>
                <a:spcPts val="600"/>
              </a:spcBef>
            </a:pPr>
            <a:r>
              <a:rPr lang="cs-CZ" sz="1400" b="1" dirty="0" smtClean="0"/>
              <a:t>Počítačové čipy a díly</a:t>
            </a:r>
            <a:r>
              <a:rPr lang="cs-CZ" sz="1400" dirty="0" smtClean="0"/>
              <a:t>, které jsou z nich postaveny, se označují anglickým slovem </a:t>
            </a:r>
            <a:r>
              <a:rPr lang="cs-CZ" sz="1400" b="1" dirty="0" smtClean="0">
                <a:solidFill>
                  <a:srgbClr val="0070C0"/>
                </a:solidFill>
              </a:rPr>
              <a:t>hardware</a:t>
            </a:r>
            <a:r>
              <a:rPr lang="cs-CZ" sz="1400" dirty="0" smtClean="0"/>
              <a:t> [</a:t>
            </a:r>
            <a:r>
              <a:rPr lang="cs-CZ" sz="1400" dirty="0" err="1" smtClean="0"/>
              <a:t>hardvér</a:t>
            </a:r>
            <a:r>
              <a:rPr lang="cs-CZ" sz="1400" dirty="0" smtClean="0"/>
              <a:t>]. </a:t>
            </a:r>
          </a:p>
          <a:p>
            <a:pPr marL="435411" lvl="1" indent="-215979">
              <a:spcBef>
                <a:spcPts val="600"/>
              </a:spcBef>
            </a:pPr>
            <a:r>
              <a:rPr lang="cs-CZ" sz="1400" dirty="0" smtClean="0"/>
              <a:t>Hard = tvrdý, pevný.</a:t>
            </a:r>
          </a:p>
          <a:p>
            <a:pPr marL="435411" lvl="1" indent="-215979">
              <a:spcBef>
                <a:spcPts val="600"/>
              </a:spcBef>
            </a:pPr>
            <a:r>
              <a:rPr lang="cs-CZ" sz="1400" dirty="0" err="1" smtClean="0"/>
              <a:t>Ware</a:t>
            </a:r>
            <a:r>
              <a:rPr lang="cs-CZ" sz="1400" dirty="0" smtClean="0"/>
              <a:t> = zboží.</a:t>
            </a:r>
          </a:p>
          <a:p>
            <a:pPr marL="215979" indent="-215979">
              <a:spcBef>
                <a:spcPts val="600"/>
              </a:spcBef>
            </a:pPr>
            <a:r>
              <a:rPr lang="cs-CZ" sz="1400" b="1" dirty="0" smtClean="0"/>
              <a:t>Hardwarových</a:t>
            </a:r>
            <a:r>
              <a:rPr lang="cs-CZ" sz="1400" dirty="0" smtClean="0"/>
              <a:t> (technických) </a:t>
            </a:r>
            <a:r>
              <a:rPr lang="cs-CZ" sz="1400" b="1" dirty="0" smtClean="0"/>
              <a:t>dílů</a:t>
            </a:r>
            <a:r>
              <a:rPr lang="cs-CZ" sz="1400" dirty="0" smtClean="0"/>
              <a:t> je mnoho, na obrázku je pouze několik nejčastěji využívaných.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Hardware</a:t>
            </a:r>
            <a:endParaRPr lang="cs-CZ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28697-5D5B-4B66-874D-0DC76F0374D1}" type="slidenum">
              <a:rPr lang="cs-CZ" sz="1000" b="1">
                <a:solidFill>
                  <a:srgbClr val="99CCFF"/>
                </a:solidFill>
              </a:rPr>
              <a:pPr/>
              <a:t>8</a:t>
            </a:fld>
            <a:endParaRPr lang="cs-CZ" sz="1000" b="1" dirty="0">
              <a:solidFill>
                <a:srgbClr val="99CCFF"/>
              </a:solidFill>
            </a:endParaRPr>
          </a:p>
        </p:txBody>
      </p:sp>
      <p:cxnSp>
        <p:nvCxnSpPr>
          <p:cNvPr id="9" name="Přímá spojnice 8"/>
          <p:cNvCxnSpPr/>
          <p:nvPr/>
        </p:nvCxnSpPr>
        <p:spPr>
          <a:xfrm flipV="1">
            <a:off x="0" y="4737600"/>
            <a:ext cx="9144000" cy="0"/>
          </a:xfrm>
          <a:prstGeom prst="line">
            <a:avLst/>
          </a:prstGeom>
          <a:ln cmpd="sng">
            <a:solidFill>
              <a:srgbClr val="0070C0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ovéPole 10"/>
          <p:cNvSpPr txBox="1"/>
          <p:nvPr/>
        </p:nvSpPr>
        <p:spPr>
          <a:xfrm>
            <a:off x="4571999" y="771550"/>
            <a:ext cx="4464497" cy="307777"/>
          </a:xfrm>
          <a:prstGeom prst="rect">
            <a:avLst/>
          </a:prstGeom>
          <a:solidFill>
            <a:srgbClr val="FEF0E2"/>
          </a:solidFill>
          <a:ln w="12700">
            <a:solidFill>
              <a:srgbClr val="DD7008"/>
            </a:solidFill>
          </a:ln>
        </p:spPr>
        <p:txBody>
          <a:bodyPr wrap="square" rtlCol="0">
            <a:spAutoFit/>
          </a:bodyPr>
          <a:lstStyle>
            <a:defPPr>
              <a:defRPr lang="cs-CZ"/>
            </a:defPPr>
            <a:lvl1pPr>
              <a:spcBef>
                <a:spcPts val="450"/>
              </a:spcBef>
              <a:defRPr sz="1500"/>
            </a:lvl1pPr>
          </a:lstStyle>
          <a:p>
            <a:r>
              <a:rPr lang="cs-CZ" sz="1400" dirty="0" smtClean="0"/>
              <a:t>Doslova tedy </a:t>
            </a:r>
            <a:r>
              <a:rPr lang="cs-CZ" sz="1400" b="1" dirty="0" smtClean="0"/>
              <a:t>hardware = tvrdé zboží.</a:t>
            </a:r>
            <a:endParaRPr lang="cs-CZ" sz="1400" dirty="0"/>
          </a:p>
        </p:txBody>
      </p:sp>
      <p:pic>
        <p:nvPicPr>
          <p:cNvPr id="13" name="Obrázek 1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2040" y="1256124"/>
            <a:ext cx="942390" cy="905577"/>
          </a:xfrm>
          <a:prstGeom prst="rect">
            <a:avLst/>
          </a:prstGeom>
        </p:spPr>
      </p:pic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811936" y="2241455"/>
            <a:ext cx="704280" cy="474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" name="Obrázek 21"/>
          <p:cNvPicPr>
            <a:picLocks noChangeAspect="1"/>
          </p:cNvPicPr>
          <p:nvPr/>
        </p:nvPicPr>
        <p:blipFill>
          <a:blip r:embed="rId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6016" y="2199257"/>
            <a:ext cx="1102112" cy="1102112"/>
          </a:xfrm>
          <a:prstGeom prst="rect">
            <a:avLst/>
          </a:prstGeom>
        </p:spPr>
      </p:pic>
      <p:grpSp>
        <p:nvGrpSpPr>
          <p:cNvPr id="12" name="Skupina 11"/>
          <p:cNvGrpSpPr/>
          <p:nvPr/>
        </p:nvGrpSpPr>
        <p:grpSpPr>
          <a:xfrm>
            <a:off x="6444208" y="1357452"/>
            <a:ext cx="2072668" cy="550553"/>
            <a:chOff x="6444208" y="1357452"/>
            <a:chExt cx="2072668" cy="550553"/>
          </a:xfrm>
        </p:grpSpPr>
        <p:pic>
          <p:nvPicPr>
            <p:cNvPr id="16" name="Obrázek 15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444208" y="1357452"/>
              <a:ext cx="2072668" cy="550553"/>
            </a:xfrm>
            <a:prstGeom prst="rect">
              <a:avLst/>
            </a:prstGeom>
          </p:spPr>
        </p:pic>
        <p:sp>
          <p:nvSpPr>
            <p:cNvPr id="10" name="Obdélník 9"/>
            <p:cNvSpPr/>
            <p:nvPr/>
          </p:nvSpPr>
          <p:spPr>
            <a:xfrm>
              <a:off x="6908656" y="1470839"/>
              <a:ext cx="1191736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cs-CZ" sz="1200" b="1" dirty="0">
                  <a:solidFill>
                    <a:schemeClr val="bg1"/>
                  </a:solidFill>
                </a:rPr>
                <a:t>operační paměť</a:t>
              </a:r>
              <a:endParaRPr lang="cs-CZ" dirty="0">
                <a:solidFill>
                  <a:schemeClr val="bg1"/>
                </a:solidFill>
              </a:endParaRPr>
            </a:p>
          </p:txBody>
        </p:sp>
      </p:grpSp>
      <p:pic>
        <p:nvPicPr>
          <p:cNvPr id="25" name="Obrázek 24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34382" y="2272527"/>
            <a:ext cx="966187" cy="911542"/>
          </a:xfrm>
          <a:prstGeom prst="rect">
            <a:avLst/>
          </a:prstGeom>
        </p:spPr>
      </p:pic>
      <p:pic>
        <p:nvPicPr>
          <p:cNvPr id="26" name="Obrázek 25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0122" y="2211710"/>
            <a:ext cx="1448382" cy="2353814"/>
          </a:xfrm>
          <a:prstGeom prst="rect">
            <a:avLst/>
          </a:prstGeom>
        </p:spPr>
      </p:pic>
      <p:pic>
        <p:nvPicPr>
          <p:cNvPr id="28" name="Obrázek 2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4008" y="3279584"/>
            <a:ext cx="1678295" cy="1380398"/>
          </a:xfrm>
          <a:prstGeom prst="rect">
            <a:avLst/>
          </a:prstGeom>
        </p:spPr>
      </p:pic>
      <p:sp>
        <p:nvSpPr>
          <p:cNvPr id="29" name="TextovéPole 28"/>
          <p:cNvSpPr txBox="1"/>
          <p:nvPr/>
        </p:nvSpPr>
        <p:spPr>
          <a:xfrm>
            <a:off x="5076056" y="3582238"/>
            <a:ext cx="9361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b="1" dirty="0" smtClean="0"/>
              <a:t>LCD panel</a:t>
            </a:r>
            <a:endParaRPr lang="cs-CZ" sz="1400" b="1" dirty="0"/>
          </a:p>
        </p:txBody>
      </p:sp>
      <p:sp>
        <p:nvSpPr>
          <p:cNvPr id="30" name="TextovéPole 29"/>
          <p:cNvSpPr txBox="1"/>
          <p:nvPr/>
        </p:nvSpPr>
        <p:spPr>
          <a:xfrm>
            <a:off x="5508104" y="2729520"/>
            <a:ext cx="7520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b="1" dirty="0" smtClean="0"/>
              <a:t>disky</a:t>
            </a:r>
            <a:endParaRPr lang="cs-CZ" sz="1400" b="1" dirty="0"/>
          </a:p>
        </p:txBody>
      </p:sp>
      <p:sp>
        <p:nvSpPr>
          <p:cNvPr id="31" name="TextovéPole 30"/>
          <p:cNvSpPr txBox="1"/>
          <p:nvPr/>
        </p:nvSpPr>
        <p:spPr>
          <a:xfrm>
            <a:off x="7764790" y="2726332"/>
            <a:ext cx="12717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b="1" dirty="0" smtClean="0">
                <a:solidFill>
                  <a:schemeClr val="bg1"/>
                </a:solidFill>
              </a:rPr>
              <a:t>skříň počítače</a:t>
            </a:r>
            <a:endParaRPr lang="cs-CZ" sz="1400" b="1" dirty="0">
              <a:solidFill>
                <a:schemeClr val="bg1"/>
              </a:solidFill>
            </a:endParaRPr>
          </a:p>
        </p:txBody>
      </p:sp>
      <p:pic>
        <p:nvPicPr>
          <p:cNvPr id="32" name="Obrázek 31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88535" y="3891030"/>
            <a:ext cx="1495833" cy="768952"/>
          </a:xfrm>
          <a:prstGeom prst="rect">
            <a:avLst/>
          </a:prstGeom>
        </p:spPr>
      </p:pic>
      <p:pic>
        <p:nvPicPr>
          <p:cNvPr id="33" name="Obrázek 32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74066" y="4072474"/>
            <a:ext cx="581260" cy="546747"/>
          </a:xfrm>
          <a:prstGeom prst="rect">
            <a:avLst/>
          </a:prstGeom>
        </p:spPr>
      </p:pic>
      <p:pic>
        <p:nvPicPr>
          <p:cNvPr id="37" name="Obrázek 3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0677" y="2531052"/>
            <a:ext cx="3946288" cy="2151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6308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2|2.2|7|2.7|2|2.4|1|5.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2|2.2|7|2.7|2|2.4|1|5.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2|2.2|7|2.7|2|2.4|1|5.7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">
  <a:themeElements>
    <a:clrScheme name="pps1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FFCA08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odu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>
    <a:lnDef>
      <a:spPr>
        <a:ln>
          <a:tailEnd type="triangle"/>
        </a:ln>
      </a:spPr>
      <a:bodyPr/>
      <a:lstStyle/>
      <a:style>
        <a:lnRef idx="3">
          <a:schemeClr val="accent5"/>
        </a:lnRef>
        <a:fillRef idx="0">
          <a:schemeClr val="accent5"/>
        </a:fillRef>
        <a:effectRef idx="2">
          <a:schemeClr val="accent5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TM03457503[[fn=Citáty]]</Template>
  <TotalTime>12433</TotalTime>
  <Words>1493</Words>
  <Application>Microsoft Office PowerPoint</Application>
  <PresentationFormat>Předvádění na obrazovce (16:9)</PresentationFormat>
  <Paragraphs>164</Paragraphs>
  <Slides>16</Slides>
  <Notes>13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23" baseType="lpstr">
      <vt:lpstr>Arial</vt:lpstr>
      <vt:lpstr>Calibri</vt:lpstr>
      <vt:lpstr>Cambria</vt:lpstr>
      <vt:lpstr>Wingdings</vt:lpstr>
      <vt:lpstr>Wingdings 2</vt:lpstr>
      <vt:lpstr>Wingdings 3</vt:lpstr>
      <vt:lpstr>Modul</vt:lpstr>
      <vt:lpstr>Prezentace aplikace PowerPoint</vt:lpstr>
      <vt:lpstr>Jak funguje člověk? A jak počítač? </vt:lpstr>
      <vt:lpstr>Procesor</vt:lpstr>
      <vt:lpstr>Operační paměť</vt:lpstr>
      <vt:lpstr>Výkonné díly: procesor a operační paměť</vt:lpstr>
      <vt:lpstr>Trvalé ukládání dat (souborů): disky</vt:lpstr>
      <vt:lpstr>Disky (ukládání dat)</vt:lpstr>
      <vt:lpstr>Jak funguje člověk? A jak počítač? </vt:lpstr>
      <vt:lpstr>Hardware</vt:lpstr>
      <vt:lpstr>Je mobilní telefon hardware, je to počítač?</vt:lpstr>
      <vt:lpstr>Mozek je „hardware“, myšlenky jsou…</vt:lpstr>
      <vt:lpstr>Software</vt:lpstr>
      <vt:lpstr>Operační systém</vt:lpstr>
      <vt:lpstr>Operačních systémů je více</vt:lpstr>
      <vt:lpstr>Digitální technologie</vt:lpstr>
      <vt:lpstr>Zdroje</vt:lpstr>
    </vt:vector>
  </TitlesOfParts>
  <Company>Gymnázium Pacov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Základní počítačové díly</dc:title>
  <dc:creator>Mu</dc:creator>
  <cp:lastModifiedBy>Pavel Roubal</cp:lastModifiedBy>
  <cp:revision>3886</cp:revision>
  <dcterms:created xsi:type="dcterms:W3CDTF">2008-10-13T12:28:51Z</dcterms:created>
  <dcterms:modified xsi:type="dcterms:W3CDTF">2021-08-17T09:05:57Z</dcterms:modified>
</cp:coreProperties>
</file>