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7" r:id="rId3"/>
    <p:sldId id="298" r:id="rId4"/>
    <p:sldId id="299" r:id="rId5"/>
    <p:sldId id="300" r:id="rId6"/>
    <p:sldId id="27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005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22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25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753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860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844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09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71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188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779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792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276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849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Jaderný reaktor</a:t>
            </a:r>
            <a:endParaRPr lang="cs-CZ" sz="32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9675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400" dirty="0"/>
              <a:t>Zařízení, kde probíhá </a:t>
            </a:r>
            <a:r>
              <a:rPr lang="cs-CZ" sz="2400" b="1" u="sng" dirty="0">
                <a:solidFill>
                  <a:srgbClr val="FF0000"/>
                </a:solidFill>
              </a:rPr>
              <a:t>řízená</a:t>
            </a:r>
            <a:r>
              <a:rPr lang="cs-CZ" sz="2400" dirty="0"/>
              <a:t> řetězová reakce štěpení </a:t>
            </a:r>
            <a:r>
              <a:rPr lang="cs-CZ" sz="2400" baseline="30000" dirty="0" err="1"/>
              <a:t>235</a:t>
            </a:r>
            <a:r>
              <a:rPr lang="cs-CZ" sz="2400" dirty="0" err="1"/>
              <a:t>U</a:t>
            </a:r>
            <a:r>
              <a:rPr lang="cs-CZ" sz="2400" dirty="0"/>
              <a:t>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/>
              <a:t>při štěpení jsou neutrony zpomalovány </a:t>
            </a:r>
            <a:r>
              <a:rPr lang="cs-CZ" sz="2400" b="1" u="sng" dirty="0">
                <a:solidFill>
                  <a:srgbClr val="FF0000"/>
                </a:solidFill>
              </a:rPr>
              <a:t>moderátorem</a:t>
            </a:r>
            <a:r>
              <a:rPr lang="cs-CZ" sz="2400" dirty="0"/>
              <a:t> – grafit, lehká voda H</a:t>
            </a:r>
            <a:r>
              <a:rPr lang="cs-CZ" sz="2400" baseline="-25000" dirty="0"/>
              <a:t>2</a:t>
            </a:r>
            <a:r>
              <a:rPr lang="cs-CZ" sz="2400" dirty="0"/>
              <a:t>O, těžká voda </a:t>
            </a:r>
            <a:r>
              <a:rPr lang="cs-CZ" sz="2400" dirty="0" err="1"/>
              <a:t>D</a:t>
            </a:r>
            <a:r>
              <a:rPr lang="cs-CZ" sz="2400" baseline="-25000" dirty="0" err="1"/>
              <a:t>2</a:t>
            </a:r>
            <a:r>
              <a:rPr lang="cs-CZ" sz="2400" dirty="0" err="1"/>
              <a:t>O</a:t>
            </a:r>
            <a:r>
              <a:rPr lang="cs-CZ" sz="2400" dirty="0"/>
              <a:t>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/>
              <a:t>řetězová reakce probíhá v </a:t>
            </a:r>
            <a:r>
              <a:rPr lang="cs-CZ" sz="2400" b="1" u="sng" dirty="0">
                <a:solidFill>
                  <a:srgbClr val="FF0000"/>
                </a:solidFill>
              </a:rPr>
              <a:t>aktivní zóně</a:t>
            </a:r>
            <a:r>
              <a:rPr lang="cs-CZ" sz="2400" dirty="0"/>
              <a:t> reaktoru;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/>
              <a:t>při reakci vzniká velké množství tepla;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aktivní zóna reaktoru je umístěna v tlakové nádobě;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chlazena vodou v uzavřeném primárním okruhu;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teplo je odváděno do parogenerátoru, kde vytváří páru</a:t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 pohonu turbíny elektrárny;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parogenerátor je součástí sekundárního (parního) okruhu.</a:t>
            </a:r>
          </a:p>
          <a:p>
            <a:pPr marL="457200" indent="-457200">
              <a:buFont typeface="Wingdings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64261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Jaderný reaktor</a:t>
            </a:r>
            <a:endParaRPr lang="cs-CZ" sz="3200" b="1" baseline="-25000" dirty="0"/>
          </a:p>
        </p:txBody>
      </p:sp>
      <p:pic>
        <p:nvPicPr>
          <p:cNvPr id="1028" name="Picture 4" descr="http://artemis.osu.cz/mmfyz/jm/img/small/jadern%FD%20reak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694" y="1196752"/>
            <a:ext cx="6264696" cy="55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552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Jaderný reaktor</a:t>
            </a:r>
            <a:endParaRPr lang="cs-CZ" sz="3200" b="1" baseline="-25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352840"/>
              </p:ext>
            </p:extLst>
          </p:nvPr>
        </p:nvGraphicFramePr>
        <p:xfrm>
          <a:off x="611561" y="1124742"/>
          <a:ext cx="8064894" cy="5494741"/>
        </p:xfrm>
        <a:graphic>
          <a:graphicData uri="http://schemas.openxmlformats.org/drawingml/2006/table">
            <a:tbl>
              <a:tblPr/>
              <a:tblGrid>
                <a:gridCol w="2688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2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2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0771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Parametry jaderných reaktorů našich elektráren</a:t>
                      </a:r>
                      <a:endParaRPr lang="cs-CZ" sz="2400" dirty="0"/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 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JE Dukovany</a:t>
                      </a:r>
                      <a:endParaRPr lang="cs-CZ" sz="1800"/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JE Temelín</a:t>
                      </a:r>
                      <a:endParaRPr lang="cs-CZ" sz="1800"/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typ reaktoru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VVER 440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VVER 1000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tepelný výkon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1375 MW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3000 MW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448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průměr tlak. nádoby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3,56 m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4,5 m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výška tlak. nádoby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11,8 m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10,9 m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palivové kazety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312 ks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163 ks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hmotnost paliva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42 t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92 t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2448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moderátor a chladivo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obyčejná (lehká) voda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obyčejná (lehká) voda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tlak v reaktoru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12,25 MPa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15,7 MPa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teplota chladiva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267 °C - 297 °C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290 °C - 320 °C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00771">
                <a:tc>
                  <a:txBody>
                    <a:bodyPr/>
                    <a:lstStyle/>
                    <a:p>
                      <a:pPr algn="ctr"/>
                      <a:r>
                        <a:rPr lang="cs-CZ" sz="1800"/>
                        <a:t> </a:t>
                      </a:r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28573" marR="28573" marT="28573" marB="28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63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Jaderný reaktor</a:t>
            </a:r>
            <a:endParaRPr lang="cs-CZ" sz="3200" b="1" baseline="-25000" dirty="0"/>
          </a:p>
        </p:txBody>
      </p:sp>
      <p:pic>
        <p:nvPicPr>
          <p:cNvPr id="2051" name="Picture 3" descr="Temelí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2"/>
            <a:ext cx="372569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ukovan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91580" y="1340768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JE  DUKOVANY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74707" y="136535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JE  TEMELÍN</a:t>
            </a:r>
          </a:p>
        </p:txBody>
      </p:sp>
    </p:spTree>
    <p:extLst>
      <p:ext uri="{BB962C8B-B14F-4D97-AF65-F5344CB8AC3E}">
        <p14:creationId xmlns:p14="http://schemas.microsoft.com/office/powerpoint/2010/main" xmlns="" val="248603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Ovládání reaktoru</a:t>
            </a:r>
            <a:endParaRPr lang="cs-CZ" sz="32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96752"/>
            <a:ext cx="41044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Palivo: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obohacený uran ve formě oxidu uraničitého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UO</a:t>
            </a:r>
            <a:r>
              <a:rPr lang="cs-CZ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uložené v tyčích;</a:t>
            </a:r>
          </a:p>
        </p:txBody>
      </p:sp>
      <p:pic>
        <p:nvPicPr>
          <p:cNvPr id="4098" name="Picture 2" descr="http://www.nukleonstory.cz/imagebank/8886823/134/337/str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39" y="1452586"/>
            <a:ext cx="1686099" cy="419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files.tretiruka.cz/200003441-538d85486e/13_Palivov%C3%BD%20soub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8177" y="1452586"/>
            <a:ext cx="1440160" cy="494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775089" y="621404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palivový soubor</a:t>
            </a:r>
          </a:p>
        </p:txBody>
      </p:sp>
    </p:spTree>
    <p:extLst>
      <p:ext uri="{BB962C8B-B14F-4D97-AF65-F5344CB8AC3E}">
        <p14:creationId xmlns:p14="http://schemas.microsoft.com/office/powerpoint/2010/main" xmlns="" val="11488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FFFF00">
              <a:alpha val="58000"/>
            </a:srgbClr>
          </a:solidFill>
        </p:spPr>
        <p:txBody>
          <a:bodyPr/>
          <a:lstStyle/>
          <a:p>
            <a:r>
              <a:rPr lang="cs-CZ" sz="3200" b="1" dirty="0"/>
              <a:t>Ovládání reaktoru</a:t>
            </a:r>
            <a:endParaRPr lang="cs-CZ" sz="32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96752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  <a:cs typeface="Calibri" panose="020F0502020204030204" pitchFamily="34" charset="0"/>
              </a:rPr>
              <a:t>Regulační tyče: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800" dirty="0">
                <a:cs typeface="Calibri" panose="020F0502020204030204" pitchFamily="34" charset="0"/>
              </a:rPr>
              <a:t>z kadmia nebo oceli s příměsí boru;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800" dirty="0">
                <a:cs typeface="Calibri" panose="020F0502020204030204" pitchFamily="34" charset="0"/>
              </a:rPr>
              <a:t>pohlcují přebytečné neutrony;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800" dirty="0">
                <a:cs typeface="Calibri" panose="020F0502020204030204" pitchFamily="34" charset="0"/>
              </a:rPr>
              <a:t>zasouváním a vysouváním tyčí z aktivní zóny se reguluje výkon reaktoru.</a:t>
            </a:r>
          </a:p>
          <a:p>
            <a:endParaRPr lang="cs-CZ" sz="2800" dirty="0">
              <a:cs typeface="Calibri" panose="020F0502020204030204" pitchFamily="34" charset="0"/>
            </a:endParaRPr>
          </a:p>
          <a:p>
            <a:r>
              <a:rPr lang="cs-CZ" sz="2800" b="1" u="sng" dirty="0">
                <a:solidFill>
                  <a:srgbClr val="FF0000"/>
                </a:solidFill>
              </a:rPr>
              <a:t>Havarijní tyče:</a:t>
            </a:r>
          </a:p>
          <a:p>
            <a:r>
              <a:rPr lang="cs-CZ" sz="2800" u="sng" dirty="0"/>
              <a:t>Při ohrožení reaktoru </a:t>
            </a:r>
            <a:r>
              <a:rPr lang="cs-CZ" sz="2800" dirty="0"/>
              <a:t>(velké množství neutronů, nebezpečné zvyšování teploty) se automaticky zasunou do aktivní zóny a </a:t>
            </a:r>
            <a:r>
              <a:rPr lang="cs-CZ" sz="2800" u="sng" dirty="0"/>
              <a:t>zastaví řetězovou reakci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4748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238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Jaderný reaktor</vt:lpstr>
      <vt:lpstr>Jaderný reaktor</vt:lpstr>
      <vt:lpstr>Jaderný reaktor</vt:lpstr>
      <vt:lpstr>Jaderný reaktor</vt:lpstr>
      <vt:lpstr>Ovládání reaktoru</vt:lpstr>
      <vt:lpstr>Ovládání reaktoru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Oxidy</dc:title>
  <dc:creator>Ivan</dc:creator>
  <cp:lastModifiedBy>Radim</cp:lastModifiedBy>
  <cp:revision>90</cp:revision>
  <dcterms:created xsi:type="dcterms:W3CDTF">2013-03-25T19:58:02Z</dcterms:created>
  <dcterms:modified xsi:type="dcterms:W3CDTF">2021-04-24T13:11:40Z</dcterms:modified>
</cp:coreProperties>
</file>