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67" r:id="rId3"/>
    <p:sldId id="276" r:id="rId4"/>
    <p:sldId id="275" r:id="rId5"/>
    <p:sldId id="278" r:id="rId6"/>
    <p:sldId id="292" r:id="rId7"/>
    <p:sldId id="27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DE2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422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1254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8753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860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8844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409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271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5188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1779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0792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276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0C736-48D2-437B-87ED-6B873843B04F}" type="datetimeFigureOut">
              <a:rPr lang="cs-CZ" smtClean="0"/>
              <a:pPr/>
              <a:t>24. 4. 2021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0BE50-A577-4390-8C09-AA6B0D2E40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48495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495" y="332656"/>
            <a:ext cx="8229600" cy="586398"/>
          </a:xfrm>
          <a:solidFill>
            <a:srgbClr val="E0E428"/>
          </a:solidFill>
        </p:spPr>
        <p:txBody>
          <a:bodyPr>
            <a:normAutofit/>
          </a:bodyPr>
          <a:lstStyle/>
          <a:p>
            <a:r>
              <a:rPr lang="cs-CZ" sz="2800" b="1" dirty="0"/>
              <a:t>Jaderné reakce</a:t>
            </a:r>
            <a:endParaRPr lang="cs-CZ" sz="2800" b="1" baseline="-25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170320"/>
            <a:ext cx="8424936" cy="513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Při srážkách atomových jader, letících proti sobě velkou rychlostí může docházet k jaderným reakcím.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Při nich se jedno jádro může měnit v jádro jiné, jeden nuklid v jiný nuklid.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Přitom se uvolňuje jaderná energie.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Uvolňování jaderné energie vzniká štěpením jader při řetězové jaderné reakci.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To probíhá pouze ve štěpných materiálech.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Jediný štěpný materiál v přírodě je nuklid uranu U 235.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Přírodní uran je tvořen nuklidem uranu U 238, který není štěpný. Obsahuje asi 0,7 % U 235, který se z něho izoluje náročným technologickým postupem. </a:t>
            </a:r>
          </a:p>
        </p:txBody>
      </p:sp>
    </p:spTree>
    <p:extLst>
      <p:ext uri="{BB962C8B-B14F-4D97-AF65-F5344CB8AC3E}">
        <p14:creationId xmlns:p14="http://schemas.microsoft.com/office/powerpoint/2010/main" xmlns="" val="17579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7422" y="159433"/>
            <a:ext cx="8229600" cy="432048"/>
          </a:xfrm>
          <a:solidFill>
            <a:srgbClr val="E0E428"/>
          </a:solidFill>
        </p:spPr>
        <p:txBody>
          <a:bodyPr>
            <a:noAutofit/>
          </a:bodyPr>
          <a:lstStyle/>
          <a:p>
            <a:r>
              <a:rPr lang="cs-CZ" sz="2800" b="1" dirty="0"/>
              <a:t>Štěpení jader</a:t>
            </a:r>
            <a:endParaRPr lang="cs-CZ" sz="2800" b="1" baseline="-25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9532" y="772888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Při řetězové jaderné reakci vnikne do jádra U 235 neutron, rozštěpí ho na dvě jádra přibližně stejné velikosti a z jádra vylétnou 2 - 3 nové neutrony, které štěpí další jádra U 235. Celý proces je lavinovitý.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Přitom se část jaderné energie se přemění na </a:t>
            </a:r>
            <a:r>
              <a:rPr lang="cs-CZ" sz="2400" u="sng" dirty="0"/>
              <a:t>teplo</a:t>
            </a:r>
            <a:r>
              <a:rPr lang="cs-CZ" sz="2400" dirty="0"/>
              <a:t>.</a:t>
            </a:r>
          </a:p>
        </p:txBody>
      </p:sp>
      <p:pic>
        <p:nvPicPr>
          <p:cNvPr id="1026" name="Picture 2" descr="Štěpná jaderná reakce – Wikipedie">
            <a:extLst>
              <a:ext uri="{FF2B5EF4-FFF2-40B4-BE49-F238E27FC236}">
                <a16:creationId xmlns:a16="http://schemas.microsoft.com/office/drawing/2014/main" xmlns="" id="{9AA17777-F53E-4E43-8931-EEDD8BBFE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9795" y="2682252"/>
            <a:ext cx="2336359" cy="364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aderné štěpení :: MEF">
            <a:extLst>
              <a:ext uri="{FF2B5EF4-FFF2-40B4-BE49-F238E27FC236}">
                <a16:creationId xmlns:a16="http://schemas.microsoft.com/office/drawing/2014/main" xmlns="" id="{042110AB-12A7-4309-9F00-903679FA7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682252"/>
            <a:ext cx="4032448" cy="377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1168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495" y="332656"/>
            <a:ext cx="8229600" cy="648072"/>
          </a:xfrm>
          <a:solidFill>
            <a:srgbClr val="E0E428"/>
          </a:solidFill>
        </p:spPr>
        <p:txBody>
          <a:bodyPr>
            <a:normAutofit/>
          </a:bodyPr>
          <a:lstStyle/>
          <a:p>
            <a:r>
              <a:rPr lang="cs-CZ" sz="2800" b="1" dirty="0"/>
              <a:t>Vlastnosti řetězové reakce</a:t>
            </a:r>
            <a:endParaRPr lang="cs-CZ" sz="2800" b="1" baseline="-25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79713" y="1484784"/>
            <a:ext cx="87849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buFontTx/>
              <a:buAutoNum type="arabicPeriod"/>
            </a:pPr>
            <a:r>
              <a:rPr lang="cs-CZ" sz="2800" dirty="0"/>
              <a:t>Uvolní se </a:t>
            </a:r>
            <a:r>
              <a:rPr lang="cs-CZ" sz="2800" dirty="0">
                <a:solidFill>
                  <a:srgbClr val="FF0000"/>
                </a:solidFill>
              </a:rPr>
              <a:t>ohromné množství energie.</a:t>
            </a:r>
          </a:p>
          <a:p>
            <a:pPr marL="609600" indent="-609600">
              <a:buFontTx/>
              <a:buAutoNum type="arabicPeriod"/>
            </a:pPr>
            <a:r>
              <a:rPr lang="cs-CZ" sz="2800" dirty="0"/>
              <a:t>Je doprovázena zářením </a:t>
            </a:r>
            <a:r>
              <a:rPr lang="cs-CZ" sz="2800" dirty="0">
                <a:solidFill>
                  <a:srgbClr val="FF0000"/>
                </a:solidFill>
              </a:rPr>
              <a:t>radioaktivním a neutronovým.</a:t>
            </a:r>
            <a:endParaRPr lang="cs-CZ" sz="2800" dirty="0"/>
          </a:p>
          <a:p>
            <a:pPr marL="609600" indent="-609600">
              <a:buFontTx/>
              <a:buAutoNum type="arabicPeriod" startAt="3"/>
            </a:pPr>
            <a:r>
              <a:rPr lang="cs-CZ" sz="2800" dirty="0"/>
              <a:t>Vznikají </a:t>
            </a:r>
            <a:r>
              <a:rPr lang="cs-CZ" sz="2800" dirty="0">
                <a:solidFill>
                  <a:srgbClr val="FF0000"/>
                </a:solidFill>
              </a:rPr>
              <a:t>další jádra</a:t>
            </a:r>
            <a:r>
              <a:rPr lang="cs-CZ" sz="2800" dirty="0"/>
              <a:t> – také </a:t>
            </a:r>
            <a:r>
              <a:rPr lang="cs-CZ" sz="2800" dirty="0">
                <a:solidFill>
                  <a:srgbClr val="FF0000"/>
                </a:solidFill>
              </a:rPr>
              <a:t>radioaktivní.</a:t>
            </a:r>
          </a:p>
        </p:txBody>
      </p:sp>
    </p:spTree>
    <p:extLst>
      <p:ext uri="{BB962C8B-B14F-4D97-AF65-F5344CB8AC3E}">
        <p14:creationId xmlns:p14="http://schemas.microsoft.com/office/powerpoint/2010/main" xmlns="" val="3040591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495" y="332656"/>
            <a:ext cx="8229600" cy="576064"/>
          </a:xfrm>
          <a:solidFill>
            <a:srgbClr val="E0E428"/>
          </a:solidFill>
        </p:spPr>
        <p:txBody>
          <a:bodyPr>
            <a:normAutofit/>
          </a:bodyPr>
          <a:lstStyle/>
          <a:p>
            <a:r>
              <a:rPr lang="cs-CZ" sz="2800" b="1" dirty="0"/>
              <a:t>Druhy řetězové reakce</a:t>
            </a:r>
            <a:endParaRPr lang="cs-CZ" sz="2800" b="1" baseline="-25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1170320"/>
            <a:ext cx="8640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cs-CZ" sz="2800" dirty="0">
                <a:solidFill>
                  <a:srgbClr val="FF0000"/>
                </a:solidFill>
              </a:rPr>
              <a:t>1.</a:t>
            </a:r>
            <a:r>
              <a:rPr lang="cs-CZ" sz="2800" dirty="0"/>
              <a:t> </a:t>
            </a:r>
            <a:r>
              <a:rPr lang="cs-CZ" sz="2800" u="sng" dirty="0">
                <a:solidFill>
                  <a:srgbClr val="FF0000"/>
                </a:solidFill>
              </a:rPr>
              <a:t>Neřízená reakce</a:t>
            </a:r>
            <a:r>
              <a:rPr lang="cs-CZ" sz="2800" dirty="0"/>
              <a:t> – teplo se uvolní během několika milisekund (jaderná bomba).</a:t>
            </a:r>
          </a:p>
          <a:p>
            <a:pPr>
              <a:buFontTx/>
              <a:buNone/>
            </a:pPr>
            <a:endParaRPr lang="cs-CZ" sz="2800" dirty="0"/>
          </a:p>
          <a:p>
            <a:pPr>
              <a:buFontTx/>
              <a:buNone/>
            </a:pPr>
            <a:r>
              <a:rPr lang="cs-CZ" sz="2800" dirty="0">
                <a:solidFill>
                  <a:srgbClr val="FF0000"/>
                </a:solidFill>
              </a:rPr>
              <a:t> 2. </a:t>
            </a:r>
            <a:r>
              <a:rPr lang="cs-CZ" sz="2800" u="sng" dirty="0">
                <a:solidFill>
                  <a:srgbClr val="FF0000"/>
                </a:solidFill>
              </a:rPr>
              <a:t>Termonukleární reakce</a:t>
            </a:r>
            <a:r>
              <a:rPr lang="cs-CZ" sz="2800" dirty="0"/>
              <a:t> – uvolní se obrovské množství energie, teploty 10</a:t>
            </a:r>
            <a:r>
              <a:rPr lang="cs-CZ" sz="2800" baseline="30000" dirty="0"/>
              <a:t>7</a:t>
            </a:r>
            <a:r>
              <a:rPr lang="cs-CZ" sz="2800" dirty="0"/>
              <a:t> – 10</a:t>
            </a:r>
            <a:r>
              <a:rPr lang="cs-CZ" sz="2800" baseline="30000" dirty="0"/>
              <a:t>9</a:t>
            </a:r>
            <a:r>
              <a:rPr lang="cs-CZ" sz="2800" dirty="0"/>
              <a:t> K.</a:t>
            </a:r>
          </a:p>
          <a:p>
            <a:pPr>
              <a:buFontTx/>
              <a:buNone/>
            </a:pPr>
            <a:r>
              <a:rPr lang="cs-CZ" sz="2800" dirty="0"/>
              <a:t>Probíhají na Slunci – slučování atomů H na He.</a:t>
            </a:r>
          </a:p>
        </p:txBody>
      </p:sp>
    </p:spTree>
    <p:extLst>
      <p:ext uri="{BB962C8B-B14F-4D97-AF65-F5344CB8AC3E}">
        <p14:creationId xmlns:p14="http://schemas.microsoft.com/office/powerpoint/2010/main" xmlns="" val="195029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495" y="332656"/>
            <a:ext cx="8229600" cy="706090"/>
          </a:xfrm>
          <a:solidFill>
            <a:srgbClr val="E0E428"/>
          </a:solidFill>
        </p:spPr>
        <p:txBody>
          <a:bodyPr>
            <a:normAutofit/>
          </a:bodyPr>
          <a:lstStyle/>
          <a:p>
            <a:r>
              <a:rPr lang="cs-CZ" sz="2800" b="1" dirty="0"/>
              <a:t>Jaderná bomba</a:t>
            </a:r>
            <a:endParaRPr lang="cs-CZ" sz="2800" b="1" baseline="-25000" dirty="0"/>
          </a:p>
        </p:txBody>
      </p:sp>
      <p:pic>
        <p:nvPicPr>
          <p:cNvPr id="2050" name="Picture 2" descr="http://upload.wikimedia.org/wikipedia/commons/thumb/4/41/Princip_jaderne_naloze.svg/220px-Princip_jaderne_naloze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7" y="2204864"/>
            <a:ext cx="4003023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upload.wikimedia.org/wikipedia/commons/thumb/e/e0/Nagasakibomb.jpg/220px-Nagasakibom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5" y="1556792"/>
            <a:ext cx="3373149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284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495" y="332656"/>
            <a:ext cx="8229600" cy="556981"/>
          </a:xfrm>
          <a:solidFill>
            <a:srgbClr val="E0E428"/>
          </a:solidFill>
        </p:spPr>
        <p:txBody>
          <a:bodyPr>
            <a:normAutofit/>
          </a:bodyPr>
          <a:lstStyle/>
          <a:p>
            <a:r>
              <a:rPr lang="cs-CZ" sz="2800" b="1" dirty="0"/>
              <a:t>Druhy řetězové reakce</a:t>
            </a:r>
            <a:endParaRPr lang="cs-CZ" sz="2800" b="1" baseline="-25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1170320"/>
            <a:ext cx="86672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cs-CZ" sz="2800" dirty="0">
                <a:solidFill>
                  <a:srgbClr val="FF0000"/>
                </a:solidFill>
              </a:rPr>
              <a:t>3.</a:t>
            </a:r>
            <a:r>
              <a:rPr lang="cs-CZ" sz="2800" dirty="0"/>
              <a:t> </a:t>
            </a:r>
            <a:r>
              <a:rPr lang="cs-CZ" sz="2800" u="sng" dirty="0">
                <a:solidFill>
                  <a:srgbClr val="FF0000"/>
                </a:solidFill>
              </a:rPr>
              <a:t>Řízená reakce</a:t>
            </a:r>
            <a:r>
              <a:rPr lang="cs-CZ" sz="2800" dirty="0"/>
              <a:t> – některé neutrony jsou pohlcovány ( bor) a zpomalovány moderátorem (voda, grafit).</a:t>
            </a:r>
          </a:p>
        </p:txBody>
      </p:sp>
      <p:pic>
        <p:nvPicPr>
          <p:cNvPr id="2050" name="Picture 2" descr="Principy jaderného reaktoru VVER 1000 :: Jaderné informace">
            <a:extLst>
              <a:ext uri="{FF2B5EF4-FFF2-40B4-BE49-F238E27FC236}">
                <a16:creationId xmlns:a16="http://schemas.microsoft.com/office/drawing/2014/main" xmlns="" id="{90E89ACA-A41D-4A3B-BE73-65926DF4D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506" y="2405110"/>
            <a:ext cx="8246075" cy="36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86413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495" y="332656"/>
            <a:ext cx="8229600" cy="556981"/>
          </a:xfrm>
          <a:solidFill>
            <a:srgbClr val="E0E428"/>
          </a:solidFill>
        </p:spPr>
        <p:txBody>
          <a:bodyPr>
            <a:normAutofit/>
          </a:bodyPr>
          <a:lstStyle/>
          <a:p>
            <a:r>
              <a:rPr lang="cs-CZ" sz="2800" b="1" dirty="0"/>
              <a:t>Druhy řetězové reakce</a:t>
            </a:r>
            <a:endParaRPr lang="cs-CZ" sz="2800" b="1" baseline="-25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1170320"/>
            <a:ext cx="86672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cs-CZ" sz="2800" dirty="0">
                <a:solidFill>
                  <a:srgbClr val="FF0000"/>
                </a:solidFill>
              </a:rPr>
              <a:t>Využití řízené reakce:</a:t>
            </a:r>
          </a:p>
          <a:p>
            <a:pPr>
              <a:buFontTx/>
              <a:buNone/>
            </a:pPr>
            <a:r>
              <a:rPr lang="cs-CZ" sz="2800" dirty="0">
                <a:solidFill>
                  <a:srgbClr val="009900"/>
                </a:solidFill>
              </a:rPr>
              <a:t>Jaderný reaktor</a:t>
            </a:r>
            <a:r>
              <a:rPr lang="cs-CZ" sz="2800" dirty="0"/>
              <a:t> – elektrárny, ponorky, . . .</a:t>
            </a:r>
          </a:p>
        </p:txBody>
      </p:sp>
      <p:pic>
        <p:nvPicPr>
          <p:cNvPr id="9" name="Picture 7" descr="Atomovy_reak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20663"/>
            <a:ext cx="2232248" cy="3328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http://www.bezpecnytemelin.cz/public/img/obrazky_web/dukovan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20663"/>
            <a:ext cx="5917977" cy="332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435632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263</Words>
  <Application>Microsoft Office PowerPoint</Application>
  <PresentationFormat>Předvádění na obrazovce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Jaderné reakce</vt:lpstr>
      <vt:lpstr>Štěpení jader</vt:lpstr>
      <vt:lpstr>Vlastnosti řetězové reakce</vt:lpstr>
      <vt:lpstr>Druhy řetězové reakce</vt:lpstr>
      <vt:lpstr>Jaderná bomba</vt:lpstr>
      <vt:lpstr>Druhy řetězové reakce</vt:lpstr>
      <vt:lpstr>Druhy řetězové reakce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Jaderné reakce</dc:title>
  <dc:creator>Ivan</dc:creator>
  <cp:lastModifiedBy>Radim</cp:lastModifiedBy>
  <cp:revision>68</cp:revision>
  <dcterms:created xsi:type="dcterms:W3CDTF">2013-03-25T19:58:02Z</dcterms:created>
  <dcterms:modified xsi:type="dcterms:W3CDTF">2021-04-24T13:11:18Z</dcterms:modified>
</cp:coreProperties>
</file>